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0" r:id="rId5"/>
    <p:sldId id="268" r:id="rId6"/>
    <p:sldId id="261" r:id="rId7"/>
    <p:sldId id="262" r:id="rId8"/>
    <p:sldId id="263" r:id="rId9"/>
    <p:sldId id="267"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3DC2FA-6D4B-4F4F-A653-8EF13E4444B7}" type="datetimeFigureOut">
              <a:rPr lang="en-US" smtClean="0"/>
              <a:t>1/31/2013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42BF-FCAE-467F-A1AB-9A96E666D9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DC2FA-6D4B-4F4F-A653-8EF13E4444B7}" type="datetimeFigureOut">
              <a:rPr lang="en-US" smtClean="0"/>
              <a:t>1/31/2013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42BF-FCAE-467F-A1AB-9A96E666D9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33DC2FA-6D4B-4F4F-A653-8EF13E4444B7}" type="datetimeFigureOut">
              <a:rPr lang="en-US" smtClean="0"/>
              <a:t>1/31/2013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42BF-FCAE-467F-A1AB-9A96E666D94F}"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DC2FA-6D4B-4F4F-A653-8EF13E4444B7}" type="datetimeFigureOut">
              <a:rPr lang="en-US" smtClean="0"/>
              <a:t>1/31/2013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42BF-FCAE-467F-A1AB-9A96E666D94F}"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3DC2FA-6D4B-4F4F-A653-8EF13E4444B7}" type="datetimeFigureOut">
              <a:rPr lang="en-US" smtClean="0"/>
              <a:t>1/31/2013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E42BF-FCAE-467F-A1AB-9A96E666D94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33DC2FA-6D4B-4F4F-A653-8EF13E4444B7}" type="datetimeFigureOut">
              <a:rPr lang="en-US" smtClean="0"/>
              <a:t>1/31/2013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E42BF-FCAE-467F-A1AB-9A96E666D94F}"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3DC2FA-6D4B-4F4F-A653-8EF13E4444B7}" type="datetimeFigureOut">
              <a:rPr lang="en-US" smtClean="0"/>
              <a:t>1/31/2013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EE42BF-FCAE-467F-A1AB-9A96E666D94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3DC2FA-6D4B-4F4F-A653-8EF13E4444B7}" type="datetimeFigureOut">
              <a:rPr lang="en-US" smtClean="0"/>
              <a:t>1/31/2013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EE42BF-FCAE-467F-A1AB-9A96E666D9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33DC2FA-6D4B-4F4F-A653-8EF13E4444B7}" type="datetimeFigureOut">
              <a:rPr lang="en-US" smtClean="0"/>
              <a:t>1/31/2013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EE42BF-FCAE-467F-A1AB-9A96E666D9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3DC2FA-6D4B-4F4F-A653-8EF13E4444B7}" type="datetimeFigureOut">
              <a:rPr lang="en-US" smtClean="0"/>
              <a:t>1/31/2013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E42BF-FCAE-467F-A1AB-9A96E666D94F}"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DC2FA-6D4B-4F4F-A653-8EF13E4444B7}" type="datetimeFigureOut">
              <a:rPr lang="en-US" smtClean="0"/>
              <a:t>1/31/2013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E42BF-FCAE-467F-A1AB-9A96E666D94F}"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33DC2FA-6D4B-4F4F-A653-8EF13E4444B7}" type="datetimeFigureOut">
              <a:rPr lang="en-US" smtClean="0"/>
              <a:t>1/31/2013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8EE42BF-FCAE-467F-A1AB-9A96E666D94F}"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4812" y="1219200"/>
            <a:ext cx="7772400" cy="1470025"/>
          </a:xfrm>
        </p:spPr>
        <p:txBody>
          <a:bodyPr/>
          <a:lstStyle/>
          <a:p>
            <a:r>
              <a:rPr lang="en-US" dirty="0" smtClean="0"/>
              <a:t>Little bit at a time </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667000"/>
            <a:ext cx="32004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14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638800"/>
          </a:xfrm>
        </p:spPr>
        <p:txBody>
          <a:bodyPr>
            <a:normAutofit fontScale="85000" lnSpcReduction="20000"/>
          </a:bodyPr>
          <a:lstStyle/>
          <a:p>
            <a:pPr marL="0" indent="0">
              <a:buNone/>
            </a:pPr>
            <a:r>
              <a:rPr lang="en-US" sz="3400" dirty="0" smtClean="0"/>
              <a:t>Paying for college is a scary feat.  </a:t>
            </a:r>
          </a:p>
          <a:p>
            <a:r>
              <a:rPr lang="en-US" sz="3400" dirty="0" smtClean="0"/>
              <a:t>How will you do it?</a:t>
            </a:r>
          </a:p>
          <a:p>
            <a:pPr lvl="1"/>
            <a:r>
              <a:rPr lang="en-US" dirty="0" smtClean="0"/>
              <a:t>There is government money- Financial Aid.</a:t>
            </a:r>
          </a:p>
          <a:p>
            <a:pPr lvl="2"/>
            <a:r>
              <a:rPr lang="en-US" b="1" u="sng" dirty="0" smtClean="0"/>
              <a:t>FASFA</a:t>
            </a:r>
            <a:r>
              <a:rPr lang="en-US" dirty="0" smtClean="0"/>
              <a:t>- tell you how much money you can get from the government based upon how much your parents  make in a year.</a:t>
            </a:r>
          </a:p>
          <a:p>
            <a:pPr lvl="2"/>
            <a:r>
              <a:rPr lang="en-US" b="1" u="sng" dirty="0"/>
              <a:t>Subsidized loans </a:t>
            </a:r>
            <a:r>
              <a:rPr lang="en-US" dirty="0"/>
              <a:t>are awarded on the basis of financial need. You won't be charged any interest before you begin repaying the loan because the federal government subsidizes the interest during this </a:t>
            </a:r>
            <a:r>
              <a:rPr lang="en-US" dirty="0" smtClean="0"/>
              <a:t>time. (Perkins/Stafford Loans)</a:t>
            </a:r>
          </a:p>
          <a:p>
            <a:pPr lvl="2"/>
            <a:r>
              <a:rPr lang="en-US" b="1" u="sng" dirty="0"/>
              <a:t>Unsubsidized loans </a:t>
            </a:r>
            <a:r>
              <a:rPr lang="en-US" dirty="0"/>
              <a:t>charge interest from the time the money is first disbursed until it is paid in full. The interest is capitalized, meaning that you pay interest on any interest that has already accrued. One way to minimize how much interest accrues is to pay the interest as it accumulates. </a:t>
            </a:r>
            <a:endParaRPr lang="en-US" dirty="0" smtClean="0"/>
          </a:p>
          <a:p>
            <a:pPr lvl="2"/>
            <a:r>
              <a:rPr lang="en-US" b="1" u="sng" dirty="0" smtClean="0"/>
              <a:t>Scholarship Money- </a:t>
            </a:r>
            <a:r>
              <a:rPr lang="en-US" dirty="0" smtClean="0"/>
              <a:t>Free money to pay for college/books. Students </a:t>
            </a:r>
            <a:r>
              <a:rPr lang="en-US" dirty="0"/>
              <a:t>may be eligible to receive </a:t>
            </a:r>
            <a:r>
              <a:rPr lang="en-US" dirty="0" smtClean="0"/>
              <a:t>scholarships based </a:t>
            </a:r>
            <a:r>
              <a:rPr lang="en-US" dirty="0"/>
              <a:t>on attributes such as ethnicity, major, location, GPA, year in school, organizations of interest, etc. Even average students, whose reports cards and resumes don’t particularly shine, can find numerous awards for which they may qualify.</a:t>
            </a:r>
            <a:endParaRPr lang="en-US" dirty="0" smtClean="0"/>
          </a:p>
          <a:p>
            <a:pPr lvl="2"/>
            <a:r>
              <a:rPr lang="en-US" b="1" u="sng" dirty="0"/>
              <a:t>Grant </a:t>
            </a:r>
            <a:r>
              <a:rPr lang="en-US" b="1" u="sng" dirty="0" smtClean="0"/>
              <a:t>Money</a:t>
            </a:r>
            <a:r>
              <a:rPr lang="en-US" dirty="0" smtClean="0"/>
              <a:t>- grants are  primarily </a:t>
            </a:r>
            <a:r>
              <a:rPr lang="en-US" dirty="0"/>
              <a:t>awards of free money, that do not require any repayment on the part of the recipient. Unlike scholarships, which are typically awarded on the basis of academic achievement or athletic, artistic or extracurricular performance, grants are awarded according to financial need. This is not to say that academic merit will not be considered, only that financial need is given greater weight in the final decision making process</a:t>
            </a:r>
            <a:r>
              <a:rPr lang="en-US" dirty="0" smtClean="0"/>
              <a:t>.</a:t>
            </a:r>
          </a:p>
          <a:p>
            <a:pPr lvl="2"/>
            <a:endParaRPr lang="en-US" dirty="0"/>
          </a:p>
        </p:txBody>
      </p:sp>
      <p:sp>
        <p:nvSpPr>
          <p:cNvPr id="2" name="Title 1"/>
          <p:cNvSpPr>
            <a:spLocks noGrp="1"/>
          </p:cNvSpPr>
          <p:nvPr>
            <p:ph type="title"/>
          </p:nvPr>
        </p:nvSpPr>
        <p:spPr>
          <a:xfrm>
            <a:off x="457200" y="274638"/>
            <a:ext cx="8229600" cy="792162"/>
          </a:xfrm>
        </p:spPr>
        <p:txBody>
          <a:bodyPr/>
          <a:lstStyle/>
          <a:p>
            <a:r>
              <a:rPr lang="en-US" dirty="0" smtClean="0"/>
              <a:t>Paying for College</a:t>
            </a:r>
            <a:endParaRPr lang="en-US" dirty="0"/>
          </a:p>
        </p:txBody>
      </p:sp>
      <p:pic>
        <p:nvPicPr>
          <p:cNvPr id="4098" name="Picture 2" descr="http://www.lietaer.com/wp-content/uploads/2010/09/mon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319088"/>
            <a:ext cx="1524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597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lnSpcReduction="10000"/>
          </a:bodyPr>
          <a:lstStyle/>
          <a:p>
            <a:pPr marL="0" indent="0">
              <a:buNone/>
            </a:pPr>
            <a:endParaRPr lang="en-US" sz="3200" dirty="0" smtClean="0"/>
          </a:p>
          <a:p>
            <a:pPr marL="0" indent="0">
              <a:buNone/>
            </a:pPr>
            <a:r>
              <a:rPr lang="en-US" sz="3200" dirty="0" smtClean="0"/>
              <a:t>Research </a:t>
            </a:r>
            <a:r>
              <a:rPr lang="en-US" sz="3200" dirty="0" err="1" smtClean="0"/>
              <a:t>Research</a:t>
            </a:r>
            <a:r>
              <a:rPr lang="en-US" sz="3200" dirty="0" smtClean="0"/>
              <a:t> </a:t>
            </a:r>
            <a:r>
              <a:rPr lang="en-US" sz="3200" dirty="0" err="1" smtClean="0"/>
              <a:t>Research</a:t>
            </a:r>
            <a:r>
              <a:rPr lang="en-US" sz="3200" dirty="0" smtClean="0"/>
              <a:t>- It’s your future and you need to make it happen!!</a:t>
            </a:r>
          </a:p>
          <a:p>
            <a:pPr marL="0" indent="0">
              <a:buNone/>
            </a:pPr>
            <a:endParaRPr lang="en-US" sz="1200" dirty="0" smtClean="0"/>
          </a:p>
          <a:p>
            <a:r>
              <a:rPr lang="en-US" dirty="0" smtClean="0"/>
              <a:t>Create a Profile</a:t>
            </a:r>
          </a:p>
          <a:p>
            <a:r>
              <a:rPr lang="en-US" dirty="0" smtClean="0"/>
              <a:t>Look up majors and see what classes you will have to take in that particular field and WRITE three down that interest you.  By Junior year we can pick what one is best.</a:t>
            </a:r>
          </a:p>
          <a:p>
            <a:r>
              <a:rPr lang="en-US" dirty="0" smtClean="0"/>
              <a:t>Look at sizes of school and who offers support services</a:t>
            </a:r>
          </a:p>
          <a:p>
            <a:r>
              <a:rPr lang="en-US" dirty="0" smtClean="0"/>
              <a:t>Talk with your family or bring them in to discuss with </a:t>
            </a:r>
            <a:r>
              <a:rPr lang="en-US" dirty="0"/>
              <a:t>M</a:t>
            </a:r>
            <a:r>
              <a:rPr lang="en-US" dirty="0" smtClean="0"/>
              <a:t>r. </a:t>
            </a:r>
            <a:r>
              <a:rPr lang="en-US" dirty="0" err="1" smtClean="0"/>
              <a:t>Criscera</a:t>
            </a:r>
            <a:r>
              <a:rPr lang="en-US" dirty="0" smtClean="0"/>
              <a:t>.</a:t>
            </a:r>
          </a:p>
        </p:txBody>
      </p:sp>
      <p:sp>
        <p:nvSpPr>
          <p:cNvPr id="2" name="Title 1"/>
          <p:cNvSpPr>
            <a:spLocks noGrp="1"/>
          </p:cNvSpPr>
          <p:nvPr>
            <p:ph type="title"/>
          </p:nvPr>
        </p:nvSpPr>
        <p:spPr/>
        <p:txBody>
          <a:bodyPr>
            <a:normAutofit/>
          </a:bodyPr>
          <a:lstStyle/>
          <a:p>
            <a:r>
              <a:rPr lang="en-US" dirty="0" smtClean="0"/>
              <a:t>www.Collegeboard.com</a:t>
            </a:r>
            <a:endParaRPr lang="en-US" dirty="0"/>
          </a:p>
        </p:txBody>
      </p:sp>
    </p:spTree>
    <p:extLst>
      <p:ext uri="{BB962C8B-B14F-4D97-AF65-F5344CB8AC3E}">
        <p14:creationId xmlns:p14="http://schemas.microsoft.com/office/powerpoint/2010/main" val="3077499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848599" cy="4648200"/>
          </a:xfrm>
        </p:spPr>
        <p:txBody>
          <a:bodyPr>
            <a:normAutofit fontScale="70000" lnSpcReduction="20000"/>
          </a:bodyPr>
          <a:lstStyle/>
          <a:p>
            <a:pPr marL="0" indent="0">
              <a:buNone/>
            </a:pPr>
            <a:endParaRPr lang="en-US" sz="2900" dirty="0" smtClean="0"/>
          </a:p>
          <a:p>
            <a:r>
              <a:rPr lang="en-US" sz="2900" dirty="0" smtClean="0"/>
              <a:t>Here at the PLA you have opportunities to express yourself and test the waters out in the real world, and actually see what you like.  </a:t>
            </a:r>
          </a:p>
          <a:p>
            <a:pPr marL="0" indent="0">
              <a:buNone/>
            </a:pPr>
            <a:r>
              <a:rPr lang="en-US" sz="2900" dirty="0" smtClean="0"/>
              <a:t>			TAKE ADVANTAGE!  </a:t>
            </a:r>
          </a:p>
          <a:p>
            <a:pPr marL="0" indent="0">
              <a:buNone/>
            </a:pPr>
            <a:endParaRPr lang="en-US" sz="2900" dirty="0" smtClean="0"/>
          </a:p>
          <a:p>
            <a:pPr marL="0" indent="0">
              <a:buNone/>
            </a:pPr>
            <a:r>
              <a:rPr lang="en-US" sz="2900" dirty="0" smtClean="0"/>
              <a:t>I want everyone in this school to be able to say what they want to do when they graduate.  I am in the guidance office, come down and discuss your ideas.</a:t>
            </a:r>
          </a:p>
          <a:p>
            <a:pPr marL="0" indent="0">
              <a:buNone/>
            </a:pPr>
            <a:endParaRPr lang="en-US" sz="2900" dirty="0">
              <a:solidFill>
                <a:srgbClr val="00B0F0"/>
              </a:solidFill>
            </a:endParaRPr>
          </a:p>
          <a:p>
            <a:pPr marL="0" indent="0">
              <a:buNone/>
            </a:pPr>
            <a:r>
              <a:rPr lang="en-US" sz="2900" dirty="0"/>
              <a:t>Any questions or concerns?</a:t>
            </a:r>
          </a:p>
          <a:p>
            <a:pPr marL="0" indent="0">
              <a:buNone/>
            </a:pPr>
            <a:endParaRPr lang="en-US" sz="2900" dirty="0" smtClean="0">
              <a:solidFill>
                <a:srgbClr val="00B0F0"/>
              </a:solidFill>
            </a:endParaRPr>
          </a:p>
          <a:p>
            <a:pPr marL="0" indent="0">
              <a:buNone/>
            </a:pPr>
            <a:endParaRPr lang="en-US" sz="2900" dirty="0">
              <a:solidFill>
                <a:srgbClr val="00B0F0"/>
              </a:solidFill>
            </a:endParaRPr>
          </a:p>
          <a:p>
            <a:pPr marL="0" indent="0">
              <a:buNone/>
            </a:pPr>
            <a:r>
              <a:rPr lang="en-US" sz="4000" dirty="0" smtClean="0">
                <a:solidFill>
                  <a:srgbClr val="00B0F0"/>
                </a:solidFill>
              </a:rPr>
              <a:t>One </a:t>
            </a:r>
            <a:r>
              <a:rPr lang="en-US" sz="4000" dirty="0">
                <a:solidFill>
                  <a:srgbClr val="00B0F0"/>
                </a:solidFill>
              </a:rPr>
              <a:t>cannot discover new oceans unless </a:t>
            </a:r>
            <a:r>
              <a:rPr lang="en-US" sz="4000" dirty="0" smtClean="0">
                <a:solidFill>
                  <a:srgbClr val="00B0F0"/>
                </a:solidFill>
              </a:rPr>
              <a:t>they have </a:t>
            </a:r>
            <a:r>
              <a:rPr lang="en-US" sz="4000" dirty="0">
                <a:solidFill>
                  <a:srgbClr val="00B0F0"/>
                </a:solidFill>
              </a:rPr>
              <a:t>the courage to lose sight of the shore.</a:t>
            </a:r>
            <a:br>
              <a:rPr lang="en-US" sz="4000" dirty="0">
                <a:solidFill>
                  <a:srgbClr val="00B0F0"/>
                </a:solidFill>
              </a:rPr>
            </a:br>
            <a:r>
              <a:rPr lang="en-US" sz="4000" i="1" dirty="0">
                <a:solidFill>
                  <a:srgbClr val="00B0F0"/>
                </a:solidFill>
              </a:rPr>
              <a:t>- André Gide</a:t>
            </a:r>
            <a:endParaRPr lang="en-US" sz="4000" dirty="0">
              <a:solidFill>
                <a:srgbClr val="00B0F0"/>
              </a:solidFill>
            </a:endParaRPr>
          </a:p>
          <a:p>
            <a:pPr marL="0" indent="0">
              <a:buNone/>
            </a:pPr>
            <a:endParaRPr lang="en-US" dirty="0"/>
          </a:p>
          <a:p>
            <a:pPr marL="0" indent="0">
              <a:buNone/>
            </a:pPr>
            <a:endParaRPr lang="en-US" dirty="0"/>
          </a:p>
          <a:p>
            <a:pPr marL="0" indent="0">
              <a:buNone/>
            </a:pPr>
            <a:endParaRPr lang="en-US" dirty="0"/>
          </a:p>
        </p:txBody>
      </p:sp>
      <p:sp>
        <p:nvSpPr>
          <p:cNvPr id="2" name="Title 1"/>
          <p:cNvSpPr>
            <a:spLocks noGrp="1"/>
          </p:cNvSpPr>
          <p:nvPr>
            <p:ph type="title"/>
          </p:nvPr>
        </p:nvSpPr>
        <p:spPr/>
        <p:txBody>
          <a:bodyPr>
            <a:normAutofit/>
          </a:bodyPr>
          <a:lstStyle/>
          <a:p>
            <a:r>
              <a:rPr lang="en-US" dirty="0" smtClean="0"/>
              <a:t>Closing Time</a:t>
            </a:r>
            <a:endParaRPr lang="en-US" dirty="0"/>
          </a:p>
        </p:txBody>
      </p:sp>
    </p:spTree>
    <p:extLst>
      <p:ext uri="{BB962C8B-B14F-4D97-AF65-F5344CB8AC3E}">
        <p14:creationId xmlns:p14="http://schemas.microsoft.com/office/powerpoint/2010/main" val="777041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4800" dirty="0" smtClean="0"/>
              <a:t>Think</a:t>
            </a:r>
          </a:p>
          <a:p>
            <a:pPr lvl="2"/>
            <a:r>
              <a:rPr lang="en-US" sz="4000" dirty="0" smtClean="0"/>
              <a:t>Where will you be in 5 years?</a:t>
            </a:r>
          </a:p>
          <a:p>
            <a:pPr lvl="2"/>
            <a:r>
              <a:rPr lang="en-US" sz="4000" dirty="0" smtClean="0"/>
              <a:t>Where will you be in 10 years? </a:t>
            </a:r>
          </a:p>
          <a:p>
            <a:pPr lvl="2"/>
            <a:r>
              <a:rPr lang="en-US" sz="4000" dirty="0" smtClean="0"/>
              <a:t>Where will you be in 20 years?</a:t>
            </a:r>
            <a:endParaRPr lang="en-US" sz="4000" dirty="0"/>
          </a:p>
        </p:txBody>
      </p:sp>
      <p:sp>
        <p:nvSpPr>
          <p:cNvPr id="2" name="Title 1"/>
          <p:cNvSpPr>
            <a:spLocks noGrp="1"/>
          </p:cNvSpPr>
          <p:nvPr>
            <p:ph type="title"/>
          </p:nvPr>
        </p:nvSpPr>
        <p:spPr/>
        <p:txBody>
          <a:bodyPr>
            <a:normAutofit/>
          </a:bodyPr>
          <a:lstStyle/>
          <a:p>
            <a:r>
              <a:rPr lang="en-US" dirty="0" smtClean="0"/>
              <a:t>Your Future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133600"/>
            <a:ext cx="981075"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7102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16129"/>
            <a:ext cx="5029200" cy="4889471"/>
          </a:xfrm>
        </p:spPr>
        <p:txBody>
          <a:bodyPr>
            <a:normAutofit fontScale="77500" lnSpcReduction="20000"/>
          </a:bodyPr>
          <a:lstStyle/>
          <a:p>
            <a:pPr marL="0" indent="0">
              <a:buNone/>
            </a:pPr>
            <a:r>
              <a:rPr lang="en-US" sz="3600" dirty="0" smtClean="0"/>
              <a:t>Life After High School isn’t cheap…..</a:t>
            </a:r>
          </a:p>
          <a:p>
            <a:pPr marL="0" indent="0">
              <a:buNone/>
            </a:pPr>
            <a:r>
              <a:rPr lang="en-US" dirty="0"/>
              <a:t> </a:t>
            </a:r>
            <a:r>
              <a:rPr lang="en-US" dirty="0" smtClean="0"/>
              <a:t>   Living on your own: </a:t>
            </a:r>
          </a:p>
          <a:p>
            <a:pPr marL="0" indent="0">
              <a:buNone/>
            </a:pPr>
            <a:r>
              <a:rPr lang="en-US" sz="2800" b="1" dirty="0" smtClean="0">
                <a:solidFill>
                  <a:srgbClr val="00B050"/>
                </a:solidFill>
              </a:rPr>
              <a:t>$1,000 </a:t>
            </a:r>
            <a:r>
              <a:rPr lang="en-US" sz="2800" dirty="0" smtClean="0"/>
              <a:t>Rent 1 bedroom apt. in Central Jersey </a:t>
            </a:r>
          </a:p>
          <a:p>
            <a:pPr marL="0" indent="0">
              <a:buNone/>
            </a:pPr>
            <a:r>
              <a:rPr lang="en-US" sz="2800" b="1" dirty="0" smtClean="0">
                <a:solidFill>
                  <a:srgbClr val="00B050"/>
                </a:solidFill>
              </a:rPr>
              <a:t>$200 </a:t>
            </a:r>
            <a:r>
              <a:rPr lang="en-US" sz="2800" dirty="0" smtClean="0"/>
              <a:t>Monthly utility bills (electric, gas)</a:t>
            </a:r>
          </a:p>
          <a:p>
            <a:pPr marL="0" indent="0">
              <a:buNone/>
            </a:pPr>
            <a:r>
              <a:rPr lang="en-US" sz="2800" b="1" dirty="0" smtClean="0">
                <a:solidFill>
                  <a:srgbClr val="00B050"/>
                </a:solidFill>
              </a:rPr>
              <a:t>$50 </a:t>
            </a:r>
            <a:r>
              <a:rPr lang="en-US" sz="2800" dirty="0" smtClean="0"/>
              <a:t>Cell Phone bill</a:t>
            </a:r>
          </a:p>
          <a:p>
            <a:pPr marL="0" indent="0">
              <a:buNone/>
            </a:pPr>
            <a:r>
              <a:rPr lang="en-US" sz="2800" b="1" dirty="0" smtClean="0">
                <a:solidFill>
                  <a:srgbClr val="00B050"/>
                </a:solidFill>
              </a:rPr>
              <a:t>$600 </a:t>
            </a:r>
            <a:r>
              <a:rPr lang="en-US" sz="2800" dirty="0" smtClean="0"/>
              <a:t>Transportation (car, insurance, gasoline)</a:t>
            </a:r>
          </a:p>
          <a:p>
            <a:pPr marL="0" indent="0">
              <a:buNone/>
            </a:pPr>
            <a:r>
              <a:rPr lang="en-US" sz="2800" b="1" dirty="0" smtClean="0">
                <a:solidFill>
                  <a:srgbClr val="00B050"/>
                </a:solidFill>
              </a:rPr>
              <a:t>$400 </a:t>
            </a:r>
            <a:r>
              <a:rPr lang="en-US" sz="2800" dirty="0" smtClean="0"/>
              <a:t>Food</a:t>
            </a:r>
          </a:p>
          <a:p>
            <a:pPr marL="0" indent="0">
              <a:buNone/>
            </a:pPr>
            <a:r>
              <a:rPr lang="en-US" sz="2800" b="1" dirty="0" smtClean="0">
                <a:solidFill>
                  <a:srgbClr val="00B050"/>
                </a:solidFill>
              </a:rPr>
              <a:t>$150 </a:t>
            </a:r>
            <a:r>
              <a:rPr lang="en-US" sz="2800" dirty="0" smtClean="0"/>
              <a:t>Clothing</a:t>
            </a:r>
          </a:p>
          <a:p>
            <a:pPr marL="0" indent="0">
              <a:buNone/>
            </a:pPr>
            <a:r>
              <a:rPr lang="en-US" sz="2800" b="1" dirty="0" smtClean="0">
                <a:solidFill>
                  <a:srgbClr val="00B050"/>
                </a:solidFill>
              </a:rPr>
              <a:t>$200 </a:t>
            </a:r>
            <a:r>
              <a:rPr lang="en-US" sz="2800" dirty="0" smtClean="0"/>
              <a:t>Entertainment</a:t>
            </a:r>
          </a:p>
          <a:p>
            <a:pPr marL="0" indent="0">
              <a:buNone/>
            </a:pPr>
            <a:r>
              <a:rPr lang="en-US" sz="2800" b="1" dirty="0" smtClean="0">
                <a:solidFill>
                  <a:srgbClr val="00B050"/>
                </a:solidFill>
              </a:rPr>
              <a:t>$130 </a:t>
            </a:r>
            <a:r>
              <a:rPr lang="en-US" sz="2800" dirty="0" smtClean="0"/>
              <a:t>Medical Care</a:t>
            </a:r>
          </a:p>
          <a:p>
            <a:pPr marL="0" indent="0">
              <a:buNone/>
            </a:pPr>
            <a:r>
              <a:rPr lang="en-US" sz="2800" b="1" u="sng" dirty="0" smtClean="0">
                <a:solidFill>
                  <a:srgbClr val="00B050"/>
                </a:solidFill>
              </a:rPr>
              <a:t>$500 </a:t>
            </a:r>
            <a:r>
              <a:rPr lang="en-US" sz="2800" u="sng" dirty="0" smtClean="0"/>
              <a:t>Other (repairs, gifts, trips)</a:t>
            </a:r>
          </a:p>
          <a:p>
            <a:pPr marL="0" indent="0">
              <a:buNone/>
            </a:pPr>
            <a:endParaRPr lang="en-US" sz="2800" dirty="0" smtClean="0"/>
          </a:p>
          <a:p>
            <a:pPr marL="0" indent="0">
              <a:buNone/>
            </a:pPr>
            <a:endParaRPr lang="en-US" sz="2800" dirty="0"/>
          </a:p>
        </p:txBody>
      </p:sp>
      <p:sp>
        <p:nvSpPr>
          <p:cNvPr id="2" name="Title 1"/>
          <p:cNvSpPr>
            <a:spLocks noGrp="1"/>
          </p:cNvSpPr>
          <p:nvPr>
            <p:ph type="title"/>
          </p:nvPr>
        </p:nvSpPr>
        <p:spPr/>
        <p:txBody>
          <a:bodyPr/>
          <a:lstStyle/>
          <a:p>
            <a:r>
              <a:rPr lang="en-US" dirty="0" smtClean="0"/>
              <a:t>The Future </a:t>
            </a:r>
            <a:r>
              <a:rPr lang="en-US" b="1" dirty="0" smtClean="0"/>
              <a:t>COSTS</a:t>
            </a:r>
            <a:endParaRPr lang="en-US"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1"/>
            <a:ext cx="1277414"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4541" y="247427"/>
            <a:ext cx="1258933" cy="1352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616764" y="1752600"/>
            <a:ext cx="3143534" cy="4278094"/>
          </a:xfrm>
          <a:prstGeom prst="rect">
            <a:avLst/>
          </a:prstGeom>
        </p:spPr>
        <p:txBody>
          <a:bodyPr wrap="square">
            <a:spAutoFit/>
          </a:bodyPr>
          <a:lstStyle/>
          <a:p>
            <a:r>
              <a:rPr lang="en-US" sz="2400" dirty="0" smtClean="0"/>
              <a:t>Monthly that means…..</a:t>
            </a:r>
          </a:p>
          <a:p>
            <a:r>
              <a:rPr lang="en-US" sz="2400" dirty="0" smtClean="0">
                <a:solidFill>
                  <a:srgbClr val="00B050"/>
                </a:solidFill>
              </a:rPr>
              <a:t>$3,380</a:t>
            </a:r>
            <a:endParaRPr lang="en-US" sz="2400" dirty="0">
              <a:solidFill>
                <a:srgbClr val="00B050"/>
              </a:solidFill>
            </a:endParaRPr>
          </a:p>
          <a:p>
            <a:r>
              <a:rPr lang="en-US" sz="2400" dirty="0" smtClean="0"/>
              <a:t>Yearly that means….</a:t>
            </a:r>
          </a:p>
          <a:p>
            <a:r>
              <a:rPr lang="en-US" sz="2400" dirty="0" smtClean="0">
                <a:solidFill>
                  <a:srgbClr val="00B050"/>
                </a:solidFill>
              </a:rPr>
              <a:t>$40,560 </a:t>
            </a:r>
          </a:p>
          <a:p>
            <a:r>
              <a:rPr lang="en-US" sz="2000" b="1" dirty="0" smtClean="0"/>
              <a:t>This means you must make </a:t>
            </a:r>
            <a:r>
              <a:rPr lang="en-US" sz="2000" b="1" dirty="0" smtClean="0">
                <a:solidFill>
                  <a:srgbClr val="00B050"/>
                </a:solidFill>
              </a:rPr>
              <a:t>__$21__ </a:t>
            </a:r>
            <a:r>
              <a:rPr lang="en-US" dirty="0" smtClean="0"/>
              <a:t>an hour to pay for all of these things.</a:t>
            </a:r>
          </a:p>
          <a:p>
            <a:endParaRPr lang="en-US" dirty="0"/>
          </a:p>
          <a:p>
            <a:r>
              <a:rPr lang="en-US" sz="2000" dirty="0" smtClean="0"/>
              <a:t>Note: </a:t>
            </a:r>
            <a:r>
              <a:rPr lang="en-US" dirty="0" smtClean="0"/>
              <a:t>This doesn’t take into consideration the cost of Middlesex County College where you must pay up front an extra </a:t>
            </a:r>
            <a:r>
              <a:rPr lang="en-US" sz="2800" dirty="0" smtClean="0">
                <a:solidFill>
                  <a:srgbClr val="00B050"/>
                </a:solidFill>
              </a:rPr>
              <a:t>$2,050</a:t>
            </a:r>
            <a:endParaRPr lang="en-US" sz="2800" dirty="0">
              <a:solidFill>
                <a:srgbClr val="00B050"/>
              </a:solidFill>
            </a:endParaRPr>
          </a:p>
        </p:txBody>
      </p:sp>
    </p:spTree>
    <p:extLst>
      <p:ext uri="{BB962C8B-B14F-4D97-AF65-F5344CB8AC3E}">
        <p14:creationId xmlns:p14="http://schemas.microsoft.com/office/powerpoint/2010/main" val="213363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 calcmode="lin" valueType="num">
                                      <p:cBhvr additive="base">
                                        <p:cTn id="1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 calcmode="lin" valueType="num">
                                      <p:cBhvr additive="base">
                                        <p:cTn id="44"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 calcmode="lin" valueType="num">
                                      <p:cBhvr additive="base">
                                        <p:cTn id="5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6" presetClass="entr" presetSubtype="0" fill="hold" nodeType="clickEffect">
                                  <p:stCondLst>
                                    <p:cond delay="0"/>
                                  </p:stCondLst>
                                  <p:childTnLst>
                                    <p:set>
                                      <p:cBhvr>
                                        <p:cTn id="55" dur="1" fill="hold">
                                          <p:stCondLst>
                                            <p:cond delay="0"/>
                                          </p:stCondLst>
                                        </p:cTn>
                                        <p:tgtEl>
                                          <p:spTgt spid="4">
                                            <p:txEl>
                                              <p:pRg st="0" end="0"/>
                                            </p:txEl>
                                          </p:spTgt>
                                        </p:tgtEl>
                                        <p:attrNameLst>
                                          <p:attrName>style.visibility</p:attrName>
                                        </p:attrNameLst>
                                      </p:cBhvr>
                                      <p:to>
                                        <p:strVal val="visible"/>
                                      </p:to>
                                    </p:set>
                                    <p:animEffect transition="in" filter="wipe(down)">
                                      <p:cBhvr>
                                        <p:cTn id="56" dur="580">
                                          <p:stCondLst>
                                            <p:cond delay="0"/>
                                          </p:stCondLst>
                                        </p:cTn>
                                        <p:tgtEl>
                                          <p:spTgt spid="4">
                                            <p:txEl>
                                              <p:pRg st="0" end="0"/>
                                            </p:txEl>
                                          </p:spTgt>
                                        </p:tgtEl>
                                      </p:cBhvr>
                                    </p:animEffect>
                                    <p:anim calcmode="lin" valueType="num">
                                      <p:cBhvr>
                                        <p:cTn id="57"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62" dur="26">
                                          <p:stCondLst>
                                            <p:cond delay="650"/>
                                          </p:stCondLst>
                                        </p:cTn>
                                        <p:tgtEl>
                                          <p:spTgt spid="4">
                                            <p:txEl>
                                              <p:pRg st="0" end="0"/>
                                            </p:txEl>
                                          </p:spTgt>
                                        </p:tgtEl>
                                      </p:cBhvr>
                                      <p:to x="100000" y="60000"/>
                                    </p:animScale>
                                    <p:animScale>
                                      <p:cBhvr>
                                        <p:cTn id="63" dur="166" decel="50000">
                                          <p:stCondLst>
                                            <p:cond delay="676"/>
                                          </p:stCondLst>
                                        </p:cTn>
                                        <p:tgtEl>
                                          <p:spTgt spid="4">
                                            <p:txEl>
                                              <p:pRg st="0" end="0"/>
                                            </p:txEl>
                                          </p:spTgt>
                                        </p:tgtEl>
                                      </p:cBhvr>
                                      <p:to x="100000" y="100000"/>
                                    </p:animScale>
                                    <p:animScale>
                                      <p:cBhvr>
                                        <p:cTn id="64" dur="26">
                                          <p:stCondLst>
                                            <p:cond delay="1312"/>
                                          </p:stCondLst>
                                        </p:cTn>
                                        <p:tgtEl>
                                          <p:spTgt spid="4">
                                            <p:txEl>
                                              <p:pRg st="0" end="0"/>
                                            </p:txEl>
                                          </p:spTgt>
                                        </p:tgtEl>
                                      </p:cBhvr>
                                      <p:to x="100000" y="80000"/>
                                    </p:animScale>
                                    <p:animScale>
                                      <p:cBhvr>
                                        <p:cTn id="65" dur="166" decel="50000">
                                          <p:stCondLst>
                                            <p:cond delay="1338"/>
                                          </p:stCondLst>
                                        </p:cTn>
                                        <p:tgtEl>
                                          <p:spTgt spid="4">
                                            <p:txEl>
                                              <p:pRg st="0" end="0"/>
                                            </p:txEl>
                                          </p:spTgt>
                                        </p:tgtEl>
                                      </p:cBhvr>
                                      <p:to x="100000" y="100000"/>
                                    </p:animScale>
                                    <p:animScale>
                                      <p:cBhvr>
                                        <p:cTn id="66" dur="26">
                                          <p:stCondLst>
                                            <p:cond delay="1642"/>
                                          </p:stCondLst>
                                        </p:cTn>
                                        <p:tgtEl>
                                          <p:spTgt spid="4">
                                            <p:txEl>
                                              <p:pRg st="0" end="0"/>
                                            </p:txEl>
                                          </p:spTgt>
                                        </p:tgtEl>
                                      </p:cBhvr>
                                      <p:to x="100000" y="90000"/>
                                    </p:animScale>
                                    <p:animScale>
                                      <p:cBhvr>
                                        <p:cTn id="67" dur="166" decel="50000">
                                          <p:stCondLst>
                                            <p:cond delay="1668"/>
                                          </p:stCondLst>
                                        </p:cTn>
                                        <p:tgtEl>
                                          <p:spTgt spid="4">
                                            <p:txEl>
                                              <p:pRg st="0" end="0"/>
                                            </p:txEl>
                                          </p:spTgt>
                                        </p:tgtEl>
                                      </p:cBhvr>
                                      <p:to x="100000" y="100000"/>
                                    </p:animScale>
                                    <p:animScale>
                                      <p:cBhvr>
                                        <p:cTn id="68" dur="26">
                                          <p:stCondLst>
                                            <p:cond delay="1808"/>
                                          </p:stCondLst>
                                        </p:cTn>
                                        <p:tgtEl>
                                          <p:spTgt spid="4">
                                            <p:txEl>
                                              <p:pRg st="0" end="0"/>
                                            </p:txEl>
                                          </p:spTgt>
                                        </p:tgtEl>
                                      </p:cBhvr>
                                      <p:to x="100000" y="95000"/>
                                    </p:animScale>
                                    <p:animScale>
                                      <p:cBhvr>
                                        <p:cTn id="69" dur="166" decel="50000">
                                          <p:stCondLst>
                                            <p:cond delay="1834"/>
                                          </p:stCondLst>
                                        </p:cTn>
                                        <p:tgtEl>
                                          <p:spTgt spid="4">
                                            <p:txEl>
                                              <p:pRg st="0" end="0"/>
                                            </p:txEl>
                                          </p:spTgt>
                                        </p:tgtEl>
                                      </p:cBhvr>
                                      <p:to x="100000" y="100000"/>
                                    </p:animScale>
                                  </p:childTnLst>
                                </p:cTn>
                              </p:par>
                              <p:par>
                                <p:cTn id="70" presetID="26" presetClass="entr" presetSubtype="0" fill="hold" nodeType="withEffect">
                                  <p:stCondLst>
                                    <p:cond delay="0"/>
                                  </p:stCondLst>
                                  <p:childTnLst>
                                    <p:set>
                                      <p:cBhvr>
                                        <p:cTn id="71" dur="1" fill="hold">
                                          <p:stCondLst>
                                            <p:cond delay="0"/>
                                          </p:stCondLst>
                                        </p:cTn>
                                        <p:tgtEl>
                                          <p:spTgt spid="4">
                                            <p:txEl>
                                              <p:pRg st="1" end="1"/>
                                            </p:txEl>
                                          </p:spTgt>
                                        </p:tgtEl>
                                        <p:attrNameLst>
                                          <p:attrName>style.visibility</p:attrName>
                                        </p:attrNameLst>
                                      </p:cBhvr>
                                      <p:to>
                                        <p:strVal val="visible"/>
                                      </p:to>
                                    </p:set>
                                    <p:animEffect transition="in" filter="wipe(down)">
                                      <p:cBhvr>
                                        <p:cTn id="72" dur="580">
                                          <p:stCondLst>
                                            <p:cond delay="0"/>
                                          </p:stCondLst>
                                        </p:cTn>
                                        <p:tgtEl>
                                          <p:spTgt spid="4">
                                            <p:txEl>
                                              <p:pRg st="1" end="1"/>
                                            </p:txEl>
                                          </p:spTgt>
                                        </p:tgtEl>
                                      </p:cBhvr>
                                    </p:animEffect>
                                    <p:anim calcmode="lin" valueType="num">
                                      <p:cBhvr>
                                        <p:cTn id="73"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78" dur="26">
                                          <p:stCondLst>
                                            <p:cond delay="650"/>
                                          </p:stCondLst>
                                        </p:cTn>
                                        <p:tgtEl>
                                          <p:spTgt spid="4">
                                            <p:txEl>
                                              <p:pRg st="1" end="1"/>
                                            </p:txEl>
                                          </p:spTgt>
                                        </p:tgtEl>
                                      </p:cBhvr>
                                      <p:to x="100000" y="60000"/>
                                    </p:animScale>
                                    <p:animScale>
                                      <p:cBhvr>
                                        <p:cTn id="79" dur="166" decel="50000">
                                          <p:stCondLst>
                                            <p:cond delay="676"/>
                                          </p:stCondLst>
                                        </p:cTn>
                                        <p:tgtEl>
                                          <p:spTgt spid="4">
                                            <p:txEl>
                                              <p:pRg st="1" end="1"/>
                                            </p:txEl>
                                          </p:spTgt>
                                        </p:tgtEl>
                                      </p:cBhvr>
                                      <p:to x="100000" y="100000"/>
                                    </p:animScale>
                                    <p:animScale>
                                      <p:cBhvr>
                                        <p:cTn id="80" dur="26">
                                          <p:stCondLst>
                                            <p:cond delay="1312"/>
                                          </p:stCondLst>
                                        </p:cTn>
                                        <p:tgtEl>
                                          <p:spTgt spid="4">
                                            <p:txEl>
                                              <p:pRg st="1" end="1"/>
                                            </p:txEl>
                                          </p:spTgt>
                                        </p:tgtEl>
                                      </p:cBhvr>
                                      <p:to x="100000" y="80000"/>
                                    </p:animScale>
                                    <p:animScale>
                                      <p:cBhvr>
                                        <p:cTn id="81" dur="166" decel="50000">
                                          <p:stCondLst>
                                            <p:cond delay="1338"/>
                                          </p:stCondLst>
                                        </p:cTn>
                                        <p:tgtEl>
                                          <p:spTgt spid="4">
                                            <p:txEl>
                                              <p:pRg st="1" end="1"/>
                                            </p:txEl>
                                          </p:spTgt>
                                        </p:tgtEl>
                                      </p:cBhvr>
                                      <p:to x="100000" y="100000"/>
                                    </p:animScale>
                                    <p:animScale>
                                      <p:cBhvr>
                                        <p:cTn id="82" dur="26">
                                          <p:stCondLst>
                                            <p:cond delay="1642"/>
                                          </p:stCondLst>
                                        </p:cTn>
                                        <p:tgtEl>
                                          <p:spTgt spid="4">
                                            <p:txEl>
                                              <p:pRg st="1" end="1"/>
                                            </p:txEl>
                                          </p:spTgt>
                                        </p:tgtEl>
                                      </p:cBhvr>
                                      <p:to x="100000" y="90000"/>
                                    </p:animScale>
                                    <p:animScale>
                                      <p:cBhvr>
                                        <p:cTn id="83" dur="166" decel="50000">
                                          <p:stCondLst>
                                            <p:cond delay="1668"/>
                                          </p:stCondLst>
                                        </p:cTn>
                                        <p:tgtEl>
                                          <p:spTgt spid="4">
                                            <p:txEl>
                                              <p:pRg st="1" end="1"/>
                                            </p:txEl>
                                          </p:spTgt>
                                        </p:tgtEl>
                                      </p:cBhvr>
                                      <p:to x="100000" y="100000"/>
                                    </p:animScale>
                                    <p:animScale>
                                      <p:cBhvr>
                                        <p:cTn id="84" dur="26">
                                          <p:stCondLst>
                                            <p:cond delay="1808"/>
                                          </p:stCondLst>
                                        </p:cTn>
                                        <p:tgtEl>
                                          <p:spTgt spid="4">
                                            <p:txEl>
                                              <p:pRg st="1" end="1"/>
                                            </p:txEl>
                                          </p:spTgt>
                                        </p:tgtEl>
                                      </p:cBhvr>
                                      <p:to x="100000" y="95000"/>
                                    </p:animScale>
                                    <p:animScale>
                                      <p:cBhvr>
                                        <p:cTn id="85" dur="166" decel="50000">
                                          <p:stCondLst>
                                            <p:cond delay="1834"/>
                                          </p:stCondLst>
                                        </p:cTn>
                                        <p:tgtEl>
                                          <p:spTgt spid="4">
                                            <p:txEl>
                                              <p:pRg st="1" end="1"/>
                                            </p:txEl>
                                          </p:spTgt>
                                        </p:tgtEl>
                                      </p:cBhvr>
                                      <p:to x="100000" y="100000"/>
                                    </p:animScale>
                                  </p:childTnLst>
                                </p:cTn>
                              </p:par>
                            </p:childTnLst>
                          </p:cTn>
                        </p:par>
                      </p:childTnLst>
                    </p:cTn>
                  </p:par>
                  <p:par>
                    <p:cTn id="86" fill="hold">
                      <p:stCondLst>
                        <p:cond delay="indefinite"/>
                      </p:stCondLst>
                      <p:childTnLst>
                        <p:par>
                          <p:cTn id="87" fill="hold">
                            <p:stCondLst>
                              <p:cond delay="0"/>
                            </p:stCondLst>
                            <p:childTnLst>
                              <p:par>
                                <p:cTn id="88" presetID="53" presetClass="entr" presetSubtype="16" fill="hold" nodeType="clickEffect">
                                  <p:stCondLst>
                                    <p:cond delay="0"/>
                                  </p:stCondLst>
                                  <p:childTnLst>
                                    <p:set>
                                      <p:cBhvr>
                                        <p:cTn id="89" dur="1" fill="hold">
                                          <p:stCondLst>
                                            <p:cond delay="0"/>
                                          </p:stCondLst>
                                        </p:cTn>
                                        <p:tgtEl>
                                          <p:spTgt spid="4">
                                            <p:txEl>
                                              <p:pRg st="2" end="2"/>
                                            </p:txEl>
                                          </p:spTgt>
                                        </p:tgtEl>
                                        <p:attrNameLst>
                                          <p:attrName>style.visibility</p:attrName>
                                        </p:attrNameLst>
                                      </p:cBhvr>
                                      <p:to>
                                        <p:strVal val="visible"/>
                                      </p:to>
                                    </p:set>
                                    <p:anim calcmode="lin" valueType="num">
                                      <p:cBhvr>
                                        <p:cTn id="90"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91"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92" dur="500"/>
                                        <p:tgtEl>
                                          <p:spTgt spid="4">
                                            <p:txEl>
                                              <p:pRg st="2" end="2"/>
                                            </p:txEl>
                                          </p:spTgt>
                                        </p:tgtEl>
                                      </p:cBhvr>
                                    </p:animEffect>
                                  </p:childTnLst>
                                </p:cTn>
                              </p:par>
                              <p:par>
                                <p:cTn id="93" presetID="53" presetClass="entr" presetSubtype="16" fill="hold" nodeType="withEffect">
                                  <p:stCondLst>
                                    <p:cond delay="0"/>
                                  </p:stCondLst>
                                  <p:childTnLst>
                                    <p:set>
                                      <p:cBhvr>
                                        <p:cTn id="94" dur="1" fill="hold">
                                          <p:stCondLst>
                                            <p:cond delay="0"/>
                                          </p:stCondLst>
                                        </p:cTn>
                                        <p:tgtEl>
                                          <p:spTgt spid="4">
                                            <p:txEl>
                                              <p:pRg st="3" end="3"/>
                                            </p:txEl>
                                          </p:spTgt>
                                        </p:tgtEl>
                                        <p:attrNameLst>
                                          <p:attrName>style.visibility</p:attrName>
                                        </p:attrNameLst>
                                      </p:cBhvr>
                                      <p:to>
                                        <p:strVal val="visible"/>
                                      </p:to>
                                    </p:set>
                                    <p:anim calcmode="lin" valueType="num">
                                      <p:cBhvr>
                                        <p:cTn id="9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9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97" dur="500"/>
                                        <p:tgtEl>
                                          <p:spTgt spid="4">
                                            <p:txEl>
                                              <p:pRg st="3" end="3"/>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4">
                                            <p:txEl>
                                              <p:pRg st="4" end="4"/>
                                            </p:txEl>
                                          </p:spTgt>
                                        </p:tgtEl>
                                        <p:attrNameLst>
                                          <p:attrName>style.visibility</p:attrName>
                                        </p:attrNameLst>
                                      </p:cBhvr>
                                      <p:to>
                                        <p:strVal val="visible"/>
                                      </p:to>
                                    </p:set>
                                    <p:animEffect transition="in" filter="wipe(down)">
                                      <p:cBhvr>
                                        <p:cTn id="102" dur="500"/>
                                        <p:tgtEl>
                                          <p:spTgt spid="4">
                                            <p:txEl>
                                              <p:pRg st="4" end="4"/>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1" presetClass="entr" presetSubtype="0" fill="hold" nodeType="clickEffect">
                                  <p:stCondLst>
                                    <p:cond delay="0"/>
                                  </p:stCondLst>
                                  <p:childTnLst>
                                    <p:set>
                                      <p:cBhvr>
                                        <p:cTn id="106" dur="1" fill="hold">
                                          <p:stCondLst>
                                            <p:cond delay="0"/>
                                          </p:stCondLst>
                                        </p:cTn>
                                        <p:tgtEl>
                                          <p:spTgt spid="4">
                                            <p:txEl>
                                              <p:pRg st="6" end="6"/>
                                            </p:txEl>
                                          </p:spTgt>
                                        </p:tgtEl>
                                        <p:attrNameLst>
                                          <p:attrName>style.visibility</p:attrName>
                                        </p:attrNameLst>
                                      </p:cBhvr>
                                      <p:to>
                                        <p:strVal val="visible"/>
                                      </p:to>
                                    </p:set>
                                    <p:anim calcmode="lin" valueType="num">
                                      <p:cBhvr>
                                        <p:cTn id="107"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108"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109"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110"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800600" cy="4876800"/>
          </a:xfrm>
        </p:spPr>
        <p:txBody>
          <a:bodyPr>
            <a:normAutofit lnSpcReduction="10000"/>
          </a:bodyPr>
          <a:lstStyle/>
          <a:p>
            <a:r>
              <a:rPr lang="en-US" dirty="0" smtClean="0"/>
              <a:t>Jobs/Careers that make over </a:t>
            </a:r>
          </a:p>
          <a:p>
            <a:pPr marL="0" indent="0">
              <a:buNone/>
            </a:pPr>
            <a:r>
              <a:rPr lang="en-US" dirty="0"/>
              <a:t> </a:t>
            </a:r>
            <a:r>
              <a:rPr lang="en-US" dirty="0" smtClean="0"/>
              <a:t>    $35, 000</a:t>
            </a:r>
          </a:p>
          <a:p>
            <a:pPr lvl="2"/>
            <a:r>
              <a:rPr lang="en-US" dirty="0" smtClean="0"/>
              <a:t>Teacher</a:t>
            </a:r>
          </a:p>
          <a:p>
            <a:pPr lvl="2"/>
            <a:r>
              <a:rPr lang="en-US" dirty="0" smtClean="0"/>
              <a:t>Investment Baking Analyst</a:t>
            </a:r>
          </a:p>
          <a:p>
            <a:pPr lvl="2"/>
            <a:r>
              <a:rPr lang="en-US" dirty="0" smtClean="0"/>
              <a:t>Assistant Actuarial Analyst</a:t>
            </a:r>
          </a:p>
          <a:p>
            <a:pPr lvl="2"/>
            <a:r>
              <a:rPr lang="en-US" dirty="0" smtClean="0"/>
              <a:t>Junior Tax Associate</a:t>
            </a:r>
          </a:p>
          <a:p>
            <a:pPr lvl="2"/>
            <a:r>
              <a:rPr lang="en-US" dirty="0" smtClean="0"/>
              <a:t>Pharmaceutical Sales Rep</a:t>
            </a:r>
          </a:p>
          <a:p>
            <a:pPr lvl="2"/>
            <a:r>
              <a:rPr lang="en-US" dirty="0" smtClean="0"/>
              <a:t>Auditor</a:t>
            </a:r>
          </a:p>
          <a:p>
            <a:pPr lvl="2"/>
            <a:r>
              <a:rPr lang="en-US" dirty="0" smtClean="0"/>
              <a:t>Wind Turbine Technician</a:t>
            </a:r>
          </a:p>
          <a:p>
            <a:pPr lvl="2"/>
            <a:r>
              <a:rPr lang="en-US" dirty="0" smtClean="0"/>
              <a:t>Health Care Research Analyst</a:t>
            </a:r>
          </a:p>
          <a:p>
            <a:pPr lvl="2"/>
            <a:r>
              <a:rPr lang="en-US" dirty="0" smtClean="0"/>
              <a:t>Search Engine Optimization (SEO) Analyst</a:t>
            </a:r>
          </a:p>
          <a:p>
            <a:pPr lvl="2"/>
            <a:r>
              <a:rPr lang="en-US" dirty="0" smtClean="0"/>
              <a:t>Forensic DNA Analysis </a:t>
            </a:r>
          </a:p>
          <a:p>
            <a:pPr lvl="2"/>
            <a:r>
              <a:rPr lang="en-US" dirty="0" smtClean="0"/>
              <a:t>Law Research Associate Jobs</a:t>
            </a:r>
            <a:endParaRPr lang="en-US" dirty="0"/>
          </a:p>
        </p:txBody>
      </p:sp>
      <p:sp>
        <p:nvSpPr>
          <p:cNvPr id="2" name="Title 1"/>
          <p:cNvSpPr>
            <a:spLocks noGrp="1"/>
          </p:cNvSpPr>
          <p:nvPr>
            <p:ph type="title"/>
          </p:nvPr>
        </p:nvSpPr>
        <p:spPr/>
        <p:txBody>
          <a:bodyPr>
            <a:normAutofit/>
          </a:bodyPr>
          <a:lstStyle/>
          <a:p>
            <a:r>
              <a:rPr lang="en-US" dirty="0" smtClean="0"/>
              <a:t>Jobs/Careers</a:t>
            </a:r>
            <a:endParaRPr lang="en-US" dirty="0"/>
          </a:p>
        </p:txBody>
      </p:sp>
      <p:sp>
        <p:nvSpPr>
          <p:cNvPr id="5" name="Rectangle 4"/>
          <p:cNvSpPr/>
          <p:nvPr/>
        </p:nvSpPr>
        <p:spPr>
          <a:xfrm>
            <a:off x="5257800" y="1552450"/>
            <a:ext cx="3657600" cy="5109091"/>
          </a:xfrm>
          <a:prstGeom prst="rect">
            <a:avLst/>
          </a:prstGeom>
        </p:spPr>
        <p:txBody>
          <a:bodyPr wrap="square">
            <a:spAutoFit/>
          </a:bodyPr>
          <a:lstStyle/>
          <a:p>
            <a:r>
              <a:rPr lang="en-US" dirty="0" smtClean="0"/>
              <a:t>All these jobs Start under 50, 00 dollars and this is with a college degree.</a:t>
            </a:r>
          </a:p>
          <a:p>
            <a:endParaRPr lang="en-US" dirty="0"/>
          </a:p>
          <a:p>
            <a:r>
              <a:rPr lang="en-US" dirty="0" smtClean="0"/>
              <a:t>-All of these jobs you will have to work your way up the pay scale.  You have to </a:t>
            </a:r>
            <a:r>
              <a:rPr lang="en-US" sz="2000" b="1" dirty="0" smtClean="0"/>
              <a:t>PUT TIME IN</a:t>
            </a:r>
            <a:r>
              <a:rPr lang="en-US" dirty="0" smtClean="0"/>
              <a:t>.  </a:t>
            </a:r>
          </a:p>
          <a:p>
            <a:endParaRPr lang="en-US" dirty="0"/>
          </a:p>
          <a:p>
            <a:r>
              <a:rPr lang="en-US" dirty="0" smtClean="0"/>
              <a:t>After Graduation there is no guarantees, you must win or be better than someone else to get one of these jobs.</a:t>
            </a:r>
          </a:p>
          <a:p>
            <a:endParaRPr lang="en-US" dirty="0"/>
          </a:p>
          <a:p>
            <a:r>
              <a:rPr lang="en-US" dirty="0" smtClean="0"/>
              <a:t>Once you win and get that job you must start at the BOTTOM and work your way up.</a:t>
            </a:r>
          </a:p>
          <a:p>
            <a:endParaRPr lang="en-US" dirty="0"/>
          </a:p>
          <a:p>
            <a:endParaRPr lang="en-US" dirty="0"/>
          </a:p>
        </p:txBody>
      </p:sp>
      <p:pic>
        <p:nvPicPr>
          <p:cNvPr id="2050" name="Picture 2" descr="http://img.gawkerassets.com/img/17slqltmxh3sdjpg/origin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799" y="304800"/>
            <a:ext cx="2362201"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35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fade">
                                      <p:cBhvr>
                                        <p:cTn id="25" dur="1000"/>
                                        <p:tgtEl>
                                          <p:spTgt spid="5">
                                            <p:txEl>
                                              <p:pRg st="2" end="2"/>
                                            </p:txEl>
                                          </p:spTgt>
                                        </p:tgtEl>
                                      </p:cBhvr>
                                    </p:animEffect>
                                    <p:anim calcmode="lin" valueType="num">
                                      <p:cBhvr>
                                        <p:cTn id="26"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fade">
                                      <p:cBhvr>
                                        <p:cTn id="30" dur="1000"/>
                                        <p:tgtEl>
                                          <p:spTgt spid="5">
                                            <p:txEl>
                                              <p:pRg st="4" end="4"/>
                                            </p:txEl>
                                          </p:spTgt>
                                        </p:tgtEl>
                                      </p:cBhvr>
                                    </p:animEffect>
                                    <p:anim calcmode="lin" valueType="num">
                                      <p:cBhvr>
                                        <p:cTn id="3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1000"/>
                                        <p:tgtEl>
                                          <p:spTgt spid="5">
                                            <p:txEl>
                                              <p:pRg st="6" end="6"/>
                                            </p:txEl>
                                          </p:spTgt>
                                        </p:tgtEl>
                                      </p:cBhvr>
                                    </p:animEffect>
                                    <p:anim calcmode="lin" valueType="num">
                                      <p:cBhvr>
                                        <p:cTn id="3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What’s  a </a:t>
            </a:r>
            <a:r>
              <a:rPr lang="en-US" b="1" dirty="0" smtClean="0"/>
              <a:t>career</a:t>
            </a:r>
            <a:r>
              <a:rPr lang="en-US" dirty="0" smtClean="0"/>
              <a:t>?</a:t>
            </a:r>
          </a:p>
          <a:p>
            <a:pPr lvl="1"/>
            <a:r>
              <a:rPr lang="en-US" dirty="0"/>
              <a:t>An occupation undertaken for a significant period of a person's life and with opportunities for </a:t>
            </a:r>
            <a:r>
              <a:rPr lang="en-US" dirty="0" smtClean="0"/>
              <a:t>progress</a:t>
            </a:r>
          </a:p>
          <a:p>
            <a:pPr lvl="1"/>
            <a:endParaRPr lang="en-US" dirty="0"/>
          </a:p>
          <a:p>
            <a:pPr lvl="1"/>
            <a:r>
              <a:rPr lang="en-US" dirty="0" smtClean="0"/>
              <a:t>How many Careers will you have?</a:t>
            </a:r>
          </a:p>
          <a:p>
            <a:pPr lvl="1"/>
            <a:endParaRPr lang="en-US" dirty="0"/>
          </a:p>
          <a:p>
            <a:pPr lvl="1"/>
            <a:r>
              <a:rPr lang="en-US" dirty="0" smtClean="0"/>
              <a:t>How many Careers do people have typically?</a:t>
            </a:r>
          </a:p>
          <a:p>
            <a:pPr lvl="2"/>
            <a:r>
              <a:rPr lang="en-US" dirty="0" smtClean="0"/>
              <a:t>It is actually 4-6</a:t>
            </a:r>
            <a:endParaRPr lang="en-US" dirty="0"/>
          </a:p>
        </p:txBody>
      </p:sp>
      <p:sp>
        <p:nvSpPr>
          <p:cNvPr id="3" name="Title 2"/>
          <p:cNvSpPr>
            <a:spLocks noGrp="1"/>
          </p:cNvSpPr>
          <p:nvPr>
            <p:ph type="title"/>
          </p:nvPr>
        </p:nvSpPr>
        <p:spPr/>
        <p:txBody>
          <a:bodyPr/>
          <a:lstStyle/>
          <a:p>
            <a:r>
              <a:rPr lang="en-US" dirty="0" smtClean="0"/>
              <a:t>Careers</a:t>
            </a:r>
            <a:endParaRPr lang="en-US" dirty="0"/>
          </a:p>
        </p:txBody>
      </p:sp>
    </p:spTree>
    <p:extLst>
      <p:ext uri="{BB962C8B-B14F-4D97-AF65-F5344CB8AC3E}">
        <p14:creationId xmlns:p14="http://schemas.microsoft.com/office/powerpoint/2010/main" val="3177047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endParaRPr lang="en-US" dirty="0"/>
          </a:p>
          <a:p>
            <a:pPr marL="0" indent="0">
              <a:buNone/>
            </a:pPr>
            <a:r>
              <a:rPr lang="en-US" dirty="0" smtClean="0"/>
              <a:t>Are you going to be the one who works hard and gets the job/career?</a:t>
            </a:r>
          </a:p>
          <a:p>
            <a:pPr lvl="1">
              <a:buFont typeface="Wingdings" pitchFamily="2" charset="2"/>
              <a:buChar char="ü"/>
            </a:pPr>
            <a:r>
              <a:rPr lang="en-US" dirty="0" smtClean="0"/>
              <a:t>If  yes,  it takes hard </a:t>
            </a:r>
            <a:r>
              <a:rPr lang="en-US" u="sng" dirty="0" smtClean="0"/>
              <a:t>work ethic </a:t>
            </a:r>
            <a:r>
              <a:rPr lang="en-US" dirty="0" smtClean="0"/>
              <a:t>and </a:t>
            </a:r>
            <a:r>
              <a:rPr lang="en-US" u="sng" dirty="0" smtClean="0"/>
              <a:t>patience</a:t>
            </a:r>
            <a:r>
              <a:rPr lang="en-US" dirty="0" smtClean="0"/>
              <a:t>.</a:t>
            </a:r>
          </a:p>
          <a:p>
            <a:pPr marL="457200" lvl="1" indent="0">
              <a:buNone/>
            </a:pPr>
            <a:endParaRPr lang="en-US" dirty="0" smtClean="0"/>
          </a:p>
          <a:p>
            <a:pPr lvl="1">
              <a:buFont typeface="Wingdings" pitchFamily="2" charset="2"/>
              <a:buChar char="v"/>
            </a:pPr>
            <a:r>
              <a:rPr lang="en-US" dirty="0" smtClean="0"/>
              <a:t>If no,  you will not be in that job/career for long and you will never move up the ranks to finally make some real money.</a:t>
            </a:r>
          </a:p>
          <a:p>
            <a:pPr lvl="1">
              <a:buFont typeface="Wingdings" pitchFamily="2" charset="2"/>
              <a:buChar char="v"/>
            </a:pPr>
            <a:endParaRPr lang="en-US" dirty="0" smtClean="0"/>
          </a:p>
          <a:p>
            <a:pPr marL="457200" lvl="1" indent="0" algn="ctr">
              <a:buNone/>
            </a:pPr>
            <a:r>
              <a:rPr lang="en-US" sz="3000" dirty="0" smtClean="0"/>
              <a:t>Now is the time to build and practice your patience and work ethic.  Do this in your classes, internship and life!!</a:t>
            </a:r>
            <a:endParaRPr lang="en-US" sz="3000" dirty="0"/>
          </a:p>
        </p:txBody>
      </p:sp>
      <p:sp>
        <p:nvSpPr>
          <p:cNvPr id="2" name="Title 1"/>
          <p:cNvSpPr>
            <a:spLocks noGrp="1"/>
          </p:cNvSpPr>
          <p:nvPr>
            <p:ph type="title"/>
          </p:nvPr>
        </p:nvSpPr>
        <p:spPr/>
        <p:txBody>
          <a:bodyPr>
            <a:normAutofit/>
          </a:bodyPr>
          <a:lstStyle/>
          <a:p>
            <a:r>
              <a:rPr lang="en-US" dirty="0" smtClean="0"/>
              <a:t>Work Ethic and Patience</a:t>
            </a:r>
            <a:endParaRPr lang="en-US" dirty="0"/>
          </a:p>
        </p:txBody>
      </p:sp>
      <p:pic>
        <p:nvPicPr>
          <p:cNvPr id="1026" name="Picture 2" descr="http://1.bp.blogspot.com/-GDWK91f-Nm8/TjZFmLKoviI/AAAAAAAADIY/4-uRWTxEToQ/s1600/patience-cooper-183005-1152x86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801" y="1219201"/>
            <a:ext cx="2336799"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865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10000"/>
          </a:bodyPr>
          <a:lstStyle/>
          <a:p>
            <a:endParaRPr lang="en-US" u="sng" dirty="0" smtClean="0"/>
          </a:p>
          <a:p>
            <a:endParaRPr lang="en-US" u="sng" dirty="0"/>
          </a:p>
          <a:p>
            <a:r>
              <a:rPr lang="en-US" u="sng" dirty="0" smtClean="0"/>
              <a:t>Work Ethic </a:t>
            </a:r>
            <a:r>
              <a:rPr lang="en-US" dirty="0" smtClean="0"/>
              <a:t>- is a belief in the moral benefit and importance of work and its inherent ability to strengthen character.</a:t>
            </a:r>
          </a:p>
          <a:p>
            <a:pPr lvl="1"/>
            <a:r>
              <a:rPr lang="en-US" sz="2200" b="1" dirty="0" smtClean="0"/>
              <a:t>Work</a:t>
            </a:r>
            <a:r>
              <a:rPr lang="en-US" sz="2200" dirty="0" smtClean="0"/>
              <a:t> </a:t>
            </a:r>
            <a:r>
              <a:rPr lang="en-US" sz="2200" b="1" dirty="0"/>
              <a:t>ethics</a:t>
            </a:r>
            <a:r>
              <a:rPr lang="en-US" sz="2200" dirty="0"/>
              <a:t> is </a:t>
            </a:r>
            <a:r>
              <a:rPr lang="en-US" sz="2200" b="1" dirty="0"/>
              <a:t>important</a:t>
            </a:r>
            <a:r>
              <a:rPr lang="en-US" sz="2200" dirty="0"/>
              <a:t> because it provides a business environment with a stable foundation, therefore allowing for successful business growth and development. </a:t>
            </a:r>
            <a:r>
              <a:rPr lang="en-US" sz="2200" b="1" dirty="0"/>
              <a:t>Work</a:t>
            </a:r>
            <a:r>
              <a:rPr lang="en-US" sz="2200" dirty="0"/>
              <a:t> </a:t>
            </a:r>
            <a:r>
              <a:rPr lang="en-US" sz="2200" b="1" dirty="0"/>
              <a:t>ethics</a:t>
            </a:r>
            <a:r>
              <a:rPr lang="en-US" sz="2200" dirty="0"/>
              <a:t> provide a professional attitude and honest policies</a:t>
            </a:r>
            <a:r>
              <a:rPr lang="en-US" sz="2200" dirty="0" smtClean="0"/>
              <a:t>.</a:t>
            </a:r>
          </a:p>
          <a:p>
            <a:pPr marL="301943" lvl="1" indent="0">
              <a:buNone/>
            </a:pPr>
            <a:endParaRPr lang="en-US" dirty="0" smtClean="0"/>
          </a:p>
          <a:p>
            <a:r>
              <a:rPr lang="en-US" u="sng" dirty="0" smtClean="0"/>
              <a:t>Patience</a:t>
            </a:r>
            <a:r>
              <a:rPr lang="en-US" dirty="0" smtClean="0"/>
              <a:t>- is the </a:t>
            </a:r>
            <a:r>
              <a:rPr lang="en-US" dirty="0"/>
              <a:t>capacity to accept or tolerate delay, trouble, or suffering without getting angry or upset.</a:t>
            </a:r>
            <a:endParaRPr lang="en-US" dirty="0" smtClean="0"/>
          </a:p>
          <a:p>
            <a:pPr marL="0" indent="0">
              <a:buNone/>
            </a:pPr>
            <a:endParaRPr lang="en-US" dirty="0"/>
          </a:p>
          <a:p>
            <a:r>
              <a:rPr lang="en-US" dirty="0" smtClean="0"/>
              <a:t>You need these qualities now, life is not made up of INSTANT GRATIFICATION, NOW </a:t>
            </a:r>
            <a:r>
              <a:rPr lang="en-US" dirty="0" err="1" smtClean="0"/>
              <a:t>NOW</a:t>
            </a:r>
            <a:r>
              <a:rPr lang="en-US" dirty="0" smtClean="0"/>
              <a:t>. GIMMEE </a:t>
            </a:r>
            <a:r>
              <a:rPr lang="en-US" dirty="0" err="1" smtClean="0"/>
              <a:t>GIMMEE</a:t>
            </a:r>
            <a:endParaRPr lang="en-US" dirty="0"/>
          </a:p>
        </p:txBody>
      </p:sp>
      <p:sp>
        <p:nvSpPr>
          <p:cNvPr id="2" name="Title 1"/>
          <p:cNvSpPr>
            <a:spLocks noGrp="1"/>
          </p:cNvSpPr>
          <p:nvPr>
            <p:ph type="title"/>
          </p:nvPr>
        </p:nvSpPr>
        <p:spPr/>
        <p:txBody>
          <a:bodyPr/>
          <a:lstStyle/>
          <a:p>
            <a:r>
              <a:rPr lang="en-US" dirty="0" smtClean="0"/>
              <a:t>Work Ethic and Patience</a:t>
            </a:r>
            <a:endParaRPr lang="en-US" dirty="0"/>
          </a:p>
        </p:txBody>
      </p:sp>
    </p:spTree>
    <p:extLst>
      <p:ext uri="{BB962C8B-B14F-4D97-AF65-F5344CB8AC3E}">
        <p14:creationId xmlns:p14="http://schemas.microsoft.com/office/powerpoint/2010/main" val="2581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lnSpcReduction="10000"/>
          </a:bodyPr>
          <a:lstStyle/>
          <a:p>
            <a:pPr>
              <a:buFont typeface="Courier New" pitchFamily="49" charset="0"/>
              <a:buChar char="o"/>
            </a:pPr>
            <a:endParaRPr lang="en-US" dirty="0" smtClean="0"/>
          </a:p>
          <a:p>
            <a:pPr marL="0" indent="0">
              <a:buNone/>
            </a:pPr>
            <a:endParaRPr lang="en-US" dirty="0" smtClean="0"/>
          </a:p>
          <a:p>
            <a:pPr>
              <a:buFont typeface="Courier New" pitchFamily="49" charset="0"/>
              <a:buChar char="o"/>
            </a:pPr>
            <a:r>
              <a:rPr lang="en-US" dirty="0" smtClean="0"/>
              <a:t>Society has made College a mandatory requirement. </a:t>
            </a:r>
          </a:p>
          <a:p>
            <a:pPr>
              <a:buFont typeface="Courier New" pitchFamily="49" charset="0"/>
              <a:buChar char="o"/>
            </a:pPr>
            <a:endParaRPr lang="en-US" dirty="0" smtClean="0"/>
          </a:p>
          <a:p>
            <a:pPr>
              <a:buFont typeface="Courier New" pitchFamily="49" charset="0"/>
              <a:buChar char="o"/>
            </a:pPr>
            <a:r>
              <a:rPr lang="en-US" dirty="0" smtClean="0"/>
              <a:t>College is a way to build upon your work ethic and patience</a:t>
            </a:r>
          </a:p>
          <a:p>
            <a:pPr marL="0" indent="0">
              <a:buNone/>
            </a:pPr>
            <a:endParaRPr lang="en-US" dirty="0" smtClean="0"/>
          </a:p>
          <a:p>
            <a:pPr>
              <a:buFont typeface="Courier New" pitchFamily="49" charset="0"/>
              <a:buChar char="o"/>
            </a:pPr>
            <a:r>
              <a:rPr lang="en-US" dirty="0" smtClean="0"/>
              <a:t>College will allow you to </a:t>
            </a:r>
            <a:r>
              <a:rPr lang="en-US" dirty="0"/>
              <a:t>m</a:t>
            </a:r>
            <a:r>
              <a:rPr lang="en-US" dirty="0" smtClean="0"/>
              <a:t>ake more money in long term.</a:t>
            </a:r>
          </a:p>
          <a:p>
            <a:pPr>
              <a:buFont typeface="Courier New" pitchFamily="49" charset="0"/>
              <a:buChar char="o"/>
            </a:pPr>
            <a:endParaRPr lang="en-US" dirty="0" smtClean="0"/>
          </a:p>
          <a:p>
            <a:pPr>
              <a:buFont typeface="Courier New" pitchFamily="49" charset="0"/>
              <a:buChar char="o"/>
            </a:pPr>
            <a:r>
              <a:rPr lang="en-US" dirty="0" smtClean="0"/>
              <a:t>You don’t have to pay for college until months after you are done with college.</a:t>
            </a:r>
          </a:p>
          <a:p>
            <a:pPr marL="0" indent="0">
              <a:buNone/>
            </a:pPr>
            <a:endParaRPr lang="en-US" dirty="0" smtClean="0"/>
          </a:p>
          <a:p>
            <a:pPr marL="0" indent="0">
              <a:buNone/>
            </a:pPr>
            <a:r>
              <a:rPr lang="en-US" dirty="0" smtClean="0"/>
              <a:t>College is different from High School and anything else in life.</a:t>
            </a:r>
            <a:endParaRPr lang="en-US" dirty="0"/>
          </a:p>
        </p:txBody>
      </p:sp>
      <p:sp>
        <p:nvSpPr>
          <p:cNvPr id="2" name="Title 1"/>
          <p:cNvSpPr>
            <a:spLocks noGrp="1"/>
          </p:cNvSpPr>
          <p:nvPr>
            <p:ph type="title"/>
          </p:nvPr>
        </p:nvSpPr>
        <p:spPr/>
        <p:txBody>
          <a:bodyPr>
            <a:normAutofit/>
          </a:bodyPr>
          <a:lstStyle/>
          <a:p>
            <a:r>
              <a:rPr lang="en-US" dirty="0" smtClean="0"/>
              <a:t>College</a:t>
            </a:r>
            <a:endParaRPr lang="en-US" dirty="0"/>
          </a:p>
        </p:txBody>
      </p:sp>
      <p:pic>
        <p:nvPicPr>
          <p:cNvPr id="3074" name="Picture 2" descr="http://www.ccsf.edu/content/ccsf/en/about-city-college/jobs-at-ccsf/_jcr_content/subheader-image/largeimage.img.jpg/130531980587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2057400" cy="1817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82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85000" lnSpcReduction="20000"/>
          </a:bodyPr>
          <a:lstStyle/>
          <a:p>
            <a:pPr marL="0" indent="0">
              <a:buNone/>
            </a:pPr>
            <a:endParaRPr lang="en-US" dirty="0" smtClean="0"/>
          </a:p>
          <a:p>
            <a:pPr marL="0" indent="0">
              <a:buNone/>
            </a:pPr>
            <a:r>
              <a:rPr lang="en-US" sz="2800" b="1" dirty="0" smtClean="0"/>
              <a:t>4 Different types of programs after </a:t>
            </a:r>
            <a:r>
              <a:rPr lang="en-US" sz="2800" b="1" dirty="0"/>
              <a:t>H</a:t>
            </a:r>
            <a:r>
              <a:rPr lang="en-US" sz="2800" b="1" dirty="0" smtClean="0"/>
              <a:t>igh School:</a:t>
            </a:r>
          </a:p>
          <a:p>
            <a:pPr marL="0" indent="0">
              <a:buNone/>
            </a:pPr>
            <a:endParaRPr lang="en-US" dirty="0" smtClean="0"/>
          </a:p>
          <a:p>
            <a:r>
              <a:rPr lang="en-US" u="sng" dirty="0" smtClean="0"/>
              <a:t>Certificate Program</a:t>
            </a:r>
            <a:r>
              <a:rPr lang="en-US" dirty="0" smtClean="0"/>
              <a:t>- Certificates are specialized training in </a:t>
            </a:r>
            <a:r>
              <a:rPr lang="en-US" smtClean="0"/>
              <a:t>an particular </a:t>
            </a:r>
            <a:r>
              <a:rPr lang="en-US" dirty="0" smtClean="0"/>
              <a:t>area.  If you get hurt or do not like that job after some time that certificate is useless. </a:t>
            </a:r>
          </a:p>
          <a:p>
            <a:pPr lvl="4"/>
            <a:r>
              <a:rPr lang="en-US" dirty="0" smtClean="0"/>
              <a:t>Example: Carpentry, Nurse Assistants, Phlebotomy, HVAC</a:t>
            </a:r>
          </a:p>
          <a:p>
            <a:pPr marL="1234440" lvl="4" indent="0">
              <a:buNone/>
            </a:pPr>
            <a:endParaRPr lang="en-US" dirty="0"/>
          </a:p>
          <a:p>
            <a:r>
              <a:rPr lang="en-US" u="sng" dirty="0" smtClean="0"/>
              <a:t>Associate Program- </a:t>
            </a:r>
            <a:r>
              <a:rPr lang="en-US" dirty="0"/>
              <a:t> </a:t>
            </a:r>
            <a:r>
              <a:rPr lang="en-US" dirty="0" smtClean="0"/>
              <a:t>An Associate degree in Arts, Science, Liberal Arts, Business is where you can do any job in that field of study.</a:t>
            </a:r>
          </a:p>
          <a:p>
            <a:pPr lvl="4"/>
            <a:r>
              <a:rPr lang="en-US" dirty="0" smtClean="0"/>
              <a:t>Nurse, communication, business administration, computer graphics, criminal justice, psychology</a:t>
            </a:r>
          </a:p>
          <a:p>
            <a:pPr marL="1234440" lvl="4" indent="0">
              <a:buNone/>
            </a:pPr>
            <a:endParaRPr lang="en-US" dirty="0"/>
          </a:p>
          <a:p>
            <a:r>
              <a:rPr lang="en-US" u="sng" dirty="0" smtClean="0"/>
              <a:t>Bachelor’s Degree- </a:t>
            </a:r>
            <a:r>
              <a:rPr lang="en-US" dirty="0" smtClean="0"/>
              <a:t> Higher then a Associates Degree.  A Bachelors Degree in Art or in Science.  You can do any job in that field of study.</a:t>
            </a:r>
          </a:p>
          <a:p>
            <a:pPr lvl="2"/>
            <a:r>
              <a:rPr lang="en-US" dirty="0" smtClean="0"/>
              <a:t>Majors: Criminal Justice, Phycology, Business, Marketing, Nursing, Computer information systems, biology, athletic training. communication, art</a:t>
            </a:r>
            <a:endParaRPr lang="en-US" dirty="0"/>
          </a:p>
          <a:p>
            <a:pPr marL="0" indent="0">
              <a:buNone/>
            </a:pPr>
            <a:endParaRPr lang="en-US" dirty="0"/>
          </a:p>
        </p:txBody>
      </p:sp>
      <p:sp>
        <p:nvSpPr>
          <p:cNvPr id="2" name="Title 1"/>
          <p:cNvSpPr>
            <a:spLocks noGrp="1"/>
          </p:cNvSpPr>
          <p:nvPr>
            <p:ph type="title"/>
          </p:nvPr>
        </p:nvSpPr>
        <p:spPr>
          <a:xfrm>
            <a:off x="381000" y="304800"/>
            <a:ext cx="8229600" cy="1143000"/>
          </a:xfrm>
        </p:spPr>
        <p:txBody>
          <a:bodyPr/>
          <a:lstStyle/>
          <a:p>
            <a:r>
              <a:rPr lang="en-US" dirty="0" smtClean="0"/>
              <a:t>Differences in College</a:t>
            </a:r>
            <a:endParaRPr lang="en-US" dirty="0"/>
          </a:p>
        </p:txBody>
      </p:sp>
    </p:spTree>
    <p:extLst>
      <p:ext uri="{BB962C8B-B14F-4D97-AF65-F5344CB8AC3E}">
        <p14:creationId xmlns:p14="http://schemas.microsoft.com/office/powerpoint/2010/main" val="9236608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1146</TotalTime>
  <Words>1102</Words>
  <Application>Microsoft Office PowerPoint</Application>
  <PresentationFormat>On-screen Show (4:3)</PresentationFormat>
  <Paragraphs>124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Little bit at a time </vt:lpstr>
      <vt:lpstr>Your Future</vt:lpstr>
      <vt:lpstr>The Future COSTS</vt:lpstr>
      <vt:lpstr>Jobs/Careers</vt:lpstr>
      <vt:lpstr>Careers</vt:lpstr>
      <vt:lpstr>Work Ethic and Patience</vt:lpstr>
      <vt:lpstr>Work Ethic and Patience</vt:lpstr>
      <vt:lpstr>College</vt:lpstr>
      <vt:lpstr>Differences in College</vt:lpstr>
      <vt:lpstr>Paying for College</vt:lpstr>
      <vt:lpstr>www.Collegeboard.com</vt:lpstr>
      <vt:lpstr>Closing Time</vt:lpstr>
    </vt:vector>
  </TitlesOfParts>
  <Company>paps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Enlightem Yourself</dc:title>
  <dc:creator>CRISCERA : CHRISTOPHER</dc:creator>
  <cp:lastModifiedBy>CRISCERA : CHRISTOPHER</cp:lastModifiedBy>
  <cp:revision>39</cp:revision>
  <cp:lastPrinted>2013-01-10T16:38:43Z</cp:lastPrinted>
  <dcterms:created xsi:type="dcterms:W3CDTF">2013-01-08T17:16:14Z</dcterms:created>
  <dcterms:modified xsi:type="dcterms:W3CDTF">2013-01-31T16:15:29Z</dcterms:modified>
</cp:coreProperties>
</file>