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embeddedFontLst>
    <p:embeddedFont>
      <p:font typeface="Lobster"/>
      <p:regular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Lobster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9537b0f0c9_0_59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9537b0f0c9_0_59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9537b0f0c9_0_59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9537b0f0c9_0_59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9537b0f0c9_0_60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9537b0f0c9_0_6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9537b0f0c9_0_6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9537b0f0c9_0_6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9537b0f0c9_0_6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9537b0f0c9_0_6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9537b0f0c9_0_6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9537b0f0c9_0_6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9537b0f0c9_0_64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9537b0f0c9_0_64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9537b0f0c9_0_75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9537b0f0c9_0_75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9537b0f0c9_0_78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9537b0f0c9_0_78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9537b0f0c9_0_60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9537b0f0c9_0_60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9537b0f0c9_0_6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9537b0f0c9_0_6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9537b0f0c9_0_1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9537b0f0c9_0_1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537b0f0c9_0_3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9537b0f0c9_0_3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9537b0f0c9_0_38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9537b0f0c9_0_38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9537b0f0c9_0_25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9537b0f0c9_0_25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9537b0f0c9_0_56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9537b0f0c9_0_56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9537b0f0c9_0_57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9537b0f0c9_0_57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9537b0f0c9_0_57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9537b0f0c9_0_57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AUTOLAYOUT_1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-29" y="0"/>
            <a:ext cx="9144000" cy="1741500"/>
          </a:xfrm>
          <a:prstGeom prst="rect">
            <a:avLst/>
          </a:prstGeom>
          <a:solidFill>
            <a:srgbClr val="0F9D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3"/>
          <p:cNvSpPr/>
          <p:nvPr/>
        </p:nvSpPr>
        <p:spPr>
          <a:xfrm rot="10800000">
            <a:off x="7697100" y="-25"/>
            <a:ext cx="962400" cy="1741500"/>
          </a:xfrm>
          <a:prstGeom prst="rect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/>
          <p:nvPr/>
        </p:nvSpPr>
        <p:spPr>
          <a:xfrm rot="10800000">
            <a:off x="5750475" y="-25"/>
            <a:ext cx="1946700" cy="1741500"/>
          </a:xfrm>
          <a:prstGeom prst="rect">
            <a:avLst/>
          </a:prstGeom>
          <a:solidFill>
            <a:srgbClr val="FFFFFF">
              <a:alpha val="1254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flipH="1" rot="10800000">
            <a:off x="8659500" y="-25"/>
            <a:ext cx="484500" cy="1741500"/>
          </a:xfrm>
          <a:prstGeom prst="rect">
            <a:avLst/>
          </a:prstGeom>
          <a:solidFill>
            <a:srgbClr val="FFFFFF">
              <a:alpha val="376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Char char="●"/>
              <a:defRPr sz="1800">
                <a:solidFill>
                  <a:srgbClr val="61616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●"/>
              <a:defRPr sz="1400">
                <a:solidFill>
                  <a:srgbClr val="61616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●"/>
              <a:defRPr sz="1400">
                <a:solidFill>
                  <a:srgbClr val="61616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16161"/>
              </a:buClr>
              <a:buSzPts val="1400"/>
              <a:buChar char="○"/>
              <a:defRPr sz="1400">
                <a:solidFill>
                  <a:srgbClr val="61616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616161"/>
              </a:buClr>
              <a:buSzPts val="1400"/>
              <a:buChar char="■"/>
              <a:defRPr sz="1400">
                <a:solidFill>
                  <a:srgbClr val="616161"/>
                </a:solidFill>
              </a:defRPr>
            </a:lvl9pPr>
          </a:lstStyle>
          <a:p/>
        </p:txBody>
      </p:sp>
      <p:sp>
        <p:nvSpPr>
          <p:cNvPr id="58" name="Google Shape;5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">
  <p:cSld name="AUTOLAYOUT_4">
    <p:bg>
      <p:bgPr>
        <a:solidFill>
          <a:srgbClr val="FFFFFF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0" y="63"/>
            <a:ext cx="9144000" cy="51435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1264800" y="0"/>
            <a:ext cx="7879200" cy="5143500"/>
          </a:xfrm>
          <a:prstGeom prst="rect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2577075" y="188"/>
            <a:ext cx="5143500" cy="5143500"/>
          </a:xfrm>
          <a:prstGeom prst="flowChartDelay">
            <a:avLst/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2577075" y="125"/>
            <a:ext cx="5143500" cy="5143500"/>
          </a:xfrm>
          <a:prstGeom prst="flowChartDelay">
            <a:avLst/>
          </a:prstGeom>
          <a:solidFill>
            <a:srgbClr val="FFFFFF">
              <a:alpha val="180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1264808" y="188"/>
            <a:ext cx="5143500" cy="5143500"/>
          </a:xfrm>
          <a:prstGeom prst="flowChartDelay">
            <a:avLst/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1264808" y="125"/>
            <a:ext cx="5143500" cy="5143500"/>
          </a:xfrm>
          <a:prstGeom prst="flowChartDelay">
            <a:avLst/>
          </a:prstGeom>
          <a:solidFill>
            <a:srgbClr val="FFFFFF">
              <a:alpha val="1254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0" y="0"/>
            <a:ext cx="5143500" cy="5143500"/>
          </a:xfrm>
          <a:prstGeom prst="flowChartDelay">
            <a:avLst/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 txBox="1"/>
          <p:nvPr>
            <p:ph type="title"/>
          </p:nvPr>
        </p:nvSpPr>
        <p:spPr>
          <a:xfrm>
            <a:off x="332325" y="1096874"/>
            <a:ext cx="4339200" cy="2949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4">
  <p:cSld name="AUTOLAYOUT_5">
    <p:bg>
      <p:bgPr>
        <a:solidFill>
          <a:srgbClr val="FFFF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2355525" y="312600"/>
            <a:ext cx="4518300" cy="4518300"/>
          </a:xfrm>
          <a:prstGeom prst="ellipse">
            <a:avLst/>
          </a:prstGeom>
          <a:noFill/>
          <a:ln cap="flat" cmpd="sng" w="76200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2581178" y="538253"/>
            <a:ext cx="4066800" cy="4066800"/>
          </a:xfrm>
          <a:prstGeom prst="ellipse">
            <a:avLst/>
          </a:prstGeom>
          <a:noFill/>
          <a:ln cap="flat" cmpd="sng" w="28575">
            <a:solidFill>
              <a:srgbClr val="EE221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 txBox="1"/>
          <p:nvPr>
            <p:ph type="ctrTitle"/>
          </p:nvPr>
        </p:nvSpPr>
        <p:spPr>
          <a:xfrm>
            <a:off x="2709675" y="1441775"/>
            <a:ext cx="3810000" cy="15108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b="1" sz="48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b="1" sz="48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b="1" sz="48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b="1" sz="48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b="1" sz="48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b="1" sz="48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b="1" sz="48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b="1" sz="48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b="1"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75" name="Google Shape;75;p15"/>
          <p:cNvSpPr txBox="1"/>
          <p:nvPr>
            <p:ph idx="1" type="subTitle"/>
          </p:nvPr>
        </p:nvSpPr>
        <p:spPr>
          <a:xfrm>
            <a:off x="3019350" y="3105075"/>
            <a:ext cx="3105300" cy="8286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76" name="Google Shape;7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6.jpg"/><Relationship Id="rId5" Type="http://schemas.openxmlformats.org/officeDocument/2006/relationships/image" Target="../media/image3.png"/><Relationship Id="rId6" Type="http://schemas.openxmlformats.org/officeDocument/2006/relationships/image" Target="../media/image1.jpg"/><Relationship Id="rId7" Type="http://schemas.openxmlformats.org/officeDocument/2006/relationships/image" Target="../media/image5.jpg"/><Relationship Id="rId8" Type="http://schemas.openxmlformats.org/officeDocument/2006/relationships/image" Target="../media/image1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docs.google.com/forms/d/e/1FAIpQLSd8E3cn9-nK7iWSKpRvvpvXzlNCM_utHJZxf7IxEusqL3TFZg/viewform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alinpankiv@paps.net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ctrTitle"/>
          </p:nvPr>
        </p:nvSpPr>
        <p:spPr>
          <a:xfrm>
            <a:off x="440300" y="0"/>
            <a:ext cx="8520600" cy="301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Lobster"/>
                <a:ea typeface="Lobster"/>
                <a:cs typeface="Lobster"/>
                <a:sym typeface="Lobster"/>
              </a:rPr>
              <a:t>Bienvenu dans la class de </a:t>
            </a:r>
            <a:r>
              <a:rPr lang="en" sz="3800">
                <a:latin typeface="Lobster"/>
                <a:ea typeface="Lobster"/>
                <a:cs typeface="Lobster"/>
                <a:sym typeface="Lobster"/>
              </a:rPr>
              <a:t>Français</a:t>
            </a:r>
            <a:r>
              <a:rPr lang="en" sz="3800">
                <a:latin typeface="Lobster"/>
                <a:ea typeface="Lobster"/>
                <a:cs typeface="Lobster"/>
                <a:sym typeface="Lobster"/>
              </a:rPr>
              <a:t> de</a:t>
            </a:r>
            <a:r>
              <a:rPr lang="en" sz="3800"/>
              <a:t> </a:t>
            </a:r>
            <a:r>
              <a:rPr i="1" lang="en" sz="3800">
                <a:latin typeface="Lobster"/>
                <a:ea typeface="Lobster"/>
                <a:cs typeface="Lobster"/>
                <a:sym typeface="Lobster"/>
              </a:rPr>
              <a:t>Madame Pankiv</a:t>
            </a:r>
            <a:endParaRPr i="1" sz="38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82" name="Google Shape;82;p16"/>
          <p:cNvSpPr txBox="1"/>
          <p:nvPr>
            <p:ph idx="1" type="subTitle"/>
          </p:nvPr>
        </p:nvSpPr>
        <p:spPr>
          <a:xfrm>
            <a:off x="311700" y="3015750"/>
            <a:ext cx="8520600" cy="205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288" y="2834113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0300" y="0"/>
            <a:ext cx="1843500" cy="18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74750" y="125650"/>
            <a:ext cx="1166700" cy="159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89350" y="3152553"/>
            <a:ext cx="4022500" cy="167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817775" y="2906775"/>
            <a:ext cx="2222225" cy="18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446413" y="125650"/>
            <a:ext cx="2508382" cy="159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/>
          <p:nvPr>
            <p:ph type="ctrTitle"/>
          </p:nvPr>
        </p:nvSpPr>
        <p:spPr>
          <a:xfrm>
            <a:off x="311700" y="194225"/>
            <a:ext cx="8520600" cy="8772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Student Expectations during Google Meet:</a:t>
            </a:r>
            <a:r>
              <a:rPr lang="en" sz="3200"/>
              <a:t> </a:t>
            </a:r>
            <a:endParaRPr sz="3200"/>
          </a:p>
        </p:txBody>
      </p:sp>
      <p:sp>
        <p:nvSpPr>
          <p:cNvPr id="145" name="Google Shape;145;p25"/>
          <p:cNvSpPr txBox="1"/>
          <p:nvPr>
            <p:ph idx="1" type="subTitle"/>
          </p:nvPr>
        </p:nvSpPr>
        <p:spPr>
          <a:xfrm>
            <a:off x="2140825" y="1145675"/>
            <a:ext cx="6615300" cy="38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</a:t>
            </a:r>
            <a:r>
              <a:rPr b="1" lang="en" sz="2500"/>
              <a:t>mportant privacy issues </a:t>
            </a:r>
            <a:endParaRPr b="1"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❏</a:t>
            </a:r>
            <a:r>
              <a:rPr lang="en" sz="2600"/>
              <a:t> When you participate in a video meeting, you are providing a “window” into your home.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Please think about what is behind you and what may come into view during the meeting.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 ❏ Do not screenshot or record anything during the meeting. </a:t>
            </a:r>
            <a:endParaRPr sz="2600"/>
          </a:p>
        </p:txBody>
      </p:sp>
      <p:pic>
        <p:nvPicPr>
          <p:cNvPr id="146" name="Google Shape;14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175" y="1874100"/>
            <a:ext cx="2088525" cy="208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>
            <p:ph type="ctrTitle"/>
          </p:nvPr>
        </p:nvSpPr>
        <p:spPr>
          <a:xfrm>
            <a:off x="311700" y="194225"/>
            <a:ext cx="8520600" cy="8772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Student Expectations during Google Meet:</a:t>
            </a:r>
            <a:r>
              <a:rPr lang="en" sz="3200"/>
              <a:t> </a:t>
            </a:r>
            <a:endParaRPr sz="3200"/>
          </a:p>
        </p:txBody>
      </p:sp>
      <p:sp>
        <p:nvSpPr>
          <p:cNvPr id="152" name="Google Shape;152;p26"/>
          <p:cNvSpPr txBox="1"/>
          <p:nvPr>
            <p:ph idx="1" type="subTitle"/>
          </p:nvPr>
        </p:nvSpPr>
        <p:spPr>
          <a:xfrm>
            <a:off x="2410250" y="1442975"/>
            <a:ext cx="6615300" cy="304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/>
              <a:t>Joining the meeting</a:t>
            </a:r>
            <a:r>
              <a:rPr lang="en" sz="2600"/>
              <a:t>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Click on the link or call the phone number.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Check in through the chat (top right) when you arrive. “Tom is here.”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Mute yourself by clicking on the bottom of the screen. </a:t>
            </a:r>
            <a:endParaRPr sz="2600"/>
          </a:p>
        </p:txBody>
      </p:sp>
      <p:pic>
        <p:nvPicPr>
          <p:cNvPr id="153" name="Google Shape;15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163949"/>
            <a:ext cx="2410250" cy="1502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>
            <p:ph type="ctrTitle"/>
          </p:nvPr>
        </p:nvSpPr>
        <p:spPr>
          <a:xfrm>
            <a:off x="311700" y="194225"/>
            <a:ext cx="8520600" cy="8772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Student Expectations during Google Meet:</a:t>
            </a:r>
            <a:r>
              <a:rPr lang="en" sz="3200"/>
              <a:t> </a:t>
            </a:r>
            <a:endParaRPr sz="3200"/>
          </a:p>
        </p:txBody>
      </p:sp>
      <p:sp>
        <p:nvSpPr>
          <p:cNvPr id="159" name="Google Shape;159;p27"/>
          <p:cNvSpPr txBox="1"/>
          <p:nvPr>
            <p:ph idx="1" type="subTitle"/>
          </p:nvPr>
        </p:nvSpPr>
        <p:spPr>
          <a:xfrm>
            <a:off x="2217000" y="1249700"/>
            <a:ext cx="6615300" cy="36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/>
              <a:t>Using your mic</a:t>
            </a:r>
            <a:r>
              <a:rPr lang="en" sz="2600"/>
              <a:t>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</a:t>
            </a:r>
            <a:r>
              <a:rPr lang="en" sz="2200"/>
              <a:t>Unmute yourself when you want to talk, then mute again. </a:t>
            </a:r>
            <a:endParaRPr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❏ Select the mic button on the bottom of your screen </a:t>
            </a:r>
            <a:endParaRPr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❏ Pause for a moment to allow for the audio delay. </a:t>
            </a:r>
            <a:endParaRPr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❏ Talk normally. </a:t>
            </a:r>
            <a:endParaRPr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❏ Don’t have side conversations. The mic will pick up other noises in the room. </a:t>
            </a:r>
            <a:endParaRPr sz="2200"/>
          </a:p>
        </p:txBody>
      </p:sp>
      <p:pic>
        <p:nvPicPr>
          <p:cNvPr id="160" name="Google Shape;16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97" y="2151250"/>
            <a:ext cx="1830400" cy="151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 txBox="1"/>
          <p:nvPr>
            <p:ph type="ctrTitle"/>
          </p:nvPr>
        </p:nvSpPr>
        <p:spPr>
          <a:xfrm>
            <a:off x="311700" y="194225"/>
            <a:ext cx="8520600" cy="8772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Student Expectations during Google Meet:</a:t>
            </a:r>
            <a:r>
              <a:rPr lang="en" sz="3200"/>
              <a:t> </a:t>
            </a:r>
            <a:endParaRPr sz="3200"/>
          </a:p>
        </p:txBody>
      </p:sp>
      <p:sp>
        <p:nvSpPr>
          <p:cNvPr id="166" name="Google Shape;166;p28"/>
          <p:cNvSpPr txBox="1"/>
          <p:nvPr>
            <p:ph idx="1" type="subTitle"/>
          </p:nvPr>
        </p:nvSpPr>
        <p:spPr>
          <a:xfrm>
            <a:off x="2217000" y="1249700"/>
            <a:ext cx="6615300" cy="36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/>
              <a:t>Using your camera </a:t>
            </a:r>
            <a:endParaRPr b="1"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Select the camera button on the bottom of your screen to turn it on and off.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Try to look at the camera, not your screen.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If your camera is off, you might need to say who you are when you talk. </a:t>
            </a:r>
            <a:endParaRPr sz="2200"/>
          </a:p>
        </p:txBody>
      </p:sp>
      <p:pic>
        <p:nvPicPr>
          <p:cNvPr id="167" name="Google Shape;16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896225"/>
            <a:ext cx="182880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 txBox="1"/>
          <p:nvPr>
            <p:ph type="ctrTitle"/>
          </p:nvPr>
        </p:nvSpPr>
        <p:spPr>
          <a:xfrm>
            <a:off x="311700" y="194225"/>
            <a:ext cx="8520600" cy="8772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Student Expectations during Google Meet:</a:t>
            </a:r>
            <a:r>
              <a:rPr lang="en" sz="3200"/>
              <a:t> </a:t>
            </a:r>
            <a:endParaRPr sz="3200"/>
          </a:p>
        </p:txBody>
      </p:sp>
      <p:sp>
        <p:nvSpPr>
          <p:cNvPr id="173" name="Google Shape;173;p29"/>
          <p:cNvSpPr txBox="1"/>
          <p:nvPr>
            <p:ph idx="1" type="subTitle"/>
          </p:nvPr>
        </p:nvSpPr>
        <p:spPr>
          <a:xfrm>
            <a:off x="2217000" y="1249700"/>
            <a:ext cx="6615300" cy="36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/>
              <a:t>Stay engaged</a:t>
            </a:r>
            <a:r>
              <a:rPr lang="en" sz="2600"/>
              <a:t>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❏ Nod or do “thumbs up” when others are talking.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❏ Try not to do anything else when you’re participating in the meeting.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❏ Use the chat box when you are told so.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❏ Raise your hand to share ideas, and the teacher will ask you to unmute yourself.</a:t>
            </a:r>
            <a:endParaRPr sz="2000"/>
          </a:p>
        </p:txBody>
      </p:sp>
      <p:pic>
        <p:nvPicPr>
          <p:cNvPr id="174" name="Google Shape;17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263" y="1925675"/>
            <a:ext cx="1990725" cy="230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"/>
          <p:cNvSpPr txBox="1"/>
          <p:nvPr>
            <p:ph type="ctrTitle"/>
          </p:nvPr>
        </p:nvSpPr>
        <p:spPr>
          <a:xfrm>
            <a:off x="311700" y="194225"/>
            <a:ext cx="8520600" cy="8772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Student Expectations during Google Meet:</a:t>
            </a:r>
            <a:r>
              <a:rPr lang="en" sz="3200"/>
              <a:t> </a:t>
            </a:r>
            <a:endParaRPr sz="3200"/>
          </a:p>
        </p:txBody>
      </p:sp>
      <p:sp>
        <p:nvSpPr>
          <p:cNvPr id="180" name="Google Shape;180;p30"/>
          <p:cNvSpPr txBox="1"/>
          <p:nvPr>
            <p:ph idx="1" type="subTitle"/>
          </p:nvPr>
        </p:nvSpPr>
        <p:spPr>
          <a:xfrm>
            <a:off x="2512450" y="1249700"/>
            <a:ext cx="6319800" cy="36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/>
              <a:t>Keeping track </a:t>
            </a:r>
            <a:endParaRPr b="1"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Take notes on paper or in a doc during the meeting. </a:t>
            </a:r>
            <a:endParaRPr sz="2000"/>
          </a:p>
        </p:txBody>
      </p:sp>
      <p:pic>
        <p:nvPicPr>
          <p:cNvPr id="181" name="Google Shape;18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000" y="2122100"/>
            <a:ext cx="1912200" cy="191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1"/>
          <p:cNvSpPr txBox="1"/>
          <p:nvPr>
            <p:ph type="ctrTitle"/>
          </p:nvPr>
        </p:nvSpPr>
        <p:spPr>
          <a:xfrm>
            <a:off x="311700" y="194225"/>
            <a:ext cx="8520600" cy="8772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Student Expectations during Google Meet:</a:t>
            </a:r>
            <a:r>
              <a:rPr lang="en" sz="3200"/>
              <a:t> </a:t>
            </a:r>
            <a:endParaRPr sz="3200"/>
          </a:p>
        </p:txBody>
      </p:sp>
      <p:sp>
        <p:nvSpPr>
          <p:cNvPr id="187" name="Google Shape;187;p31"/>
          <p:cNvSpPr txBox="1"/>
          <p:nvPr>
            <p:ph idx="1" type="subTitle"/>
          </p:nvPr>
        </p:nvSpPr>
        <p:spPr>
          <a:xfrm>
            <a:off x="2661125" y="1249700"/>
            <a:ext cx="6171300" cy="36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/>
              <a:t>Some final thoughts </a:t>
            </a:r>
            <a:endParaRPr b="1"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Always behave as if your camera and mic are on.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Be respectful and patient.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❏ We will get through this together!</a:t>
            </a:r>
            <a:endParaRPr sz="2000"/>
          </a:p>
        </p:txBody>
      </p:sp>
      <p:pic>
        <p:nvPicPr>
          <p:cNvPr id="188" name="Google Shape;18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952225"/>
            <a:ext cx="1912200" cy="191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2"/>
          <p:cNvSpPr txBox="1"/>
          <p:nvPr>
            <p:ph type="ctrTitle"/>
          </p:nvPr>
        </p:nvSpPr>
        <p:spPr>
          <a:xfrm>
            <a:off x="2709675" y="1441775"/>
            <a:ext cx="3810000" cy="151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Device </a:t>
            </a:r>
            <a:r>
              <a:rPr lang="en"/>
              <a:t>issues</a:t>
            </a:r>
            <a:r>
              <a:rPr lang="en"/>
              <a:t> </a:t>
            </a:r>
            <a:endParaRPr/>
          </a:p>
        </p:txBody>
      </p:sp>
      <p:sp>
        <p:nvSpPr>
          <p:cNvPr id="194" name="Google Shape;194;p32"/>
          <p:cNvSpPr txBox="1"/>
          <p:nvPr>
            <p:ph idx="1" type="subTitle"/>
          </p:nvPr>
        </p:nvSpPr>
        <p:spPr>
          <a:xfrm>
            <a:off x="3019350" y="3105075"/>
            <a:ext cx="3105300" cy="8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Complete Google form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hlinkClick r:id="rId3"/>
              </a:rPr>
              <a:t>Support Ticket Grade K-12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3"/>
          <p:cNvSpPr txBox="1"/>
          <p:nvPr>
            <p:ph type="ctrTitle"/>
          </p:nvPr>
        </p:nvSpPr>
        <p:spPr>
          <a:xfrm>
            <a:off x="311700" y="744575"/>
            <a:ext cx="8520600" cy="979500"/>
          </a:xfrm>
          <a:prstGeom prst="rect">
            <a:avLst/>
          </a:prstGeom>
          <a:solidFill>
            <a:srgbClr val="FFFF00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Regular Bell Schedule </a:t>
            </a:r>
            <a:endParaRPr/>
          </a:p>
        </p:txBody>
      </p:sp>
      <p:sp>
        <p:nvSpPr>
          <p:cNvPr id="200" name="Google Shape;200;p33"/>
          <p:cNvSpPr txBox="1"/>
          <p:nvPr>
            <p:ph idx="1" type="subTitle"/>
          </p:nvPr>
        </p:nvSpPr>
        <p:spPr>
          <a:xfrm>
            <a:off x="311700" y="1724075"/>
            <a:ext cx="8520600" cy="301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Homeroom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8:00AM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8:05AM 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Period 1</a:t>
            </a:r>
            <a:r>
              <a:rPr lang="en" sz="1000">
                <a:solidFill>
                  <a:schemeClr val="dk1"/>
                </a:solidFill>
              </a:rPr>
              <a:t> 8:05AM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8:47AM 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Period 2</a:t>
            </a:r>
            <a:r>
              <a:rPr lang="en" sz="1000">
                <a:solidFill>
                  <a:schemeClr val="dk1"/>
                </a:solidFill>
              </a:rPr>
              <a:t> 8:51AM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9:39AM 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Period 3</a:t>
            </a:r>
            <a:r>
              <a:rPr lang="en" sz="1000">
                <a:solidFill>
                  <a:schemeClr val="dk1"/>
                </a:solidFill>
              </a:rPr>
              <a:t> 9:43AM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10:25AM 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Period 4 </a:t>
            </a:r>
            <a:r>
              <a:rPr lang="en" sz="1000">
                <a:solidFill>
                  <a:schemeClr val="dk1"/>
                </a:solidFill>
              </a:rPr>
              <a:t>10:29AM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11:11AM 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Period 5</a:t>
            </a:r>
            <a:r>
              <a:rPr lang="en" sz="1000">
                <a:solidFill>
                  <a:schemeClr val="dk1"/>
                </a:solidFill>
              </a:rPr>
              <a:t> 11:15AM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11:57AM 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Period 6</a:t>
            </a:r>
            <a:r>
              <a:rPr lang="en" sz="1000">
                <a:solidFill>
                  <a:schemeClr val="dk1"/>
                </a:solidFill>
              </a:rPr>
              <a:t> 12:01PM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12:43PM 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Period 7</a:t>
            </a:r>
            <a:r>
              <a:rPr lang="en" sz="1000">
                <a:solidFill>
                  <a:schemeClr val="dk1"/>
                </a:solidFill>
              </a:rPr>
              <a:t> 12:47PM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1:29PM 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Period 8</a:t>
            </a:r>
            <a:r>
              <a:rPr lang="en" sz="1000">
                <a:solidFill>
                  <a:schemeClr val="dk1"/>
                </a:solidFill>
              </a:rPr>
              <a:t> 1:33PM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2:15PM 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112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Period 9</a:t>
            </a:r>
            <a:r>
              <a:rPr lang="en" sz="1000">
                <a:solidFill>
                  <a:schemeClr val="dk1"/>
                </a:solidFill>
              </a:rPr>
              <a:t> 2:19PM </a:t>
            </a:r>
            <a:r>
              <a:rPr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 </a:t>
            </a:r>
            <a:r>
              <a:rPr lang="en" sz="1000">
                <a:solidFill>
                  <a:schemeClr val="dk1"/>
                </a:solidFill>
              </a:rPr>
              <a:t>3:01PM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4"/>
          <p:cNvSpPr txBox="1"/>
          <p:nvPr>
            <p:ph type="title"/>
          </p:nvPr>
        </p:nvSpPr>
        <p:spPr>
          <a:xfrm>
            <a:off x="332325" y="1096874"/>
            <a:ext cx="4339200" cy="29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solidFill>
                  <a:schemeClr val="dk2"/>
                </a:solidFill>
              </a:rPr>
              <a:t>Questions?</a:t>
            </a:r>
            <a:endParaRPr sz="5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4C2F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324475" y="232350"/>
            <a:ext cx="5244900" cy="91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me</a:t>
            </a:r>
            <a:r>
              <a:rPr lang="en"/>
              <a:t>: </a:t>
            </a:r>
            <a:endParaRPr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324475" y="1813975"/>
            <a:ext cx="8494800" cy="2810400"/>
          </a:xfrm>
          <a:prstGeom prst="rect">
            <a:avLst/>
          </a:prstGeom>
          <a:effectLst>
            <a:outerShdw blurRad="57150" rotWithShape="0" algn="bl" dir="5400000" dist="19050">
              <a:srgbClr val="38761D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My name is Alina Pankiv.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I am the only teacher for French 2 and French 3 classes this school year.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This is my 3rd year in </a:t>
            </a:r>
            <a:r>
              <a:rPr lang="en" sz="1600"/>
              <a:t>Perth Amboy High School.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Lobster"/>
                <a:ea typeface="Lobster"/>
                <a:cs typeface="Lobster"/>
                <a:sym typeface="Lobster"/>
              </a:rPr>
              <a:t>How to contact me</a:t>
            </a:r>
            <a:r>
              <a:rPr lang="en" sz="3800">
                <a:latin typeface="Lobster"/>
                <a:ea typeface="Lobster"/>
                <a:cs typeface="Lobster"/>
                <a:sym typeface="Lobster"/>
              </a:rPr>
              <a:t>?</a:t>
            </a:r>
            <a:endParaRPr sz="38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 school email: </a:t>
            </a:r>
            <a:r>
              <a:rPr lang="en" u="sng">
                <a:solidFill>
                  <a:schemeClr val="hlink"/>
                </a:solidFill>
                <a:hlinkClick r:id="rId3"/>
              </a:rPr>
              <a:t>alinpankiv@paps.net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Private</a:t>
            </a:r>
            <a:r>
              <a:rPr lang="en"/>
              <a:t> message in Google classroom.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68575" y="246625"/>
            <a:ext cx="8406600" cy="124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are going to learn this year with French 2 students?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/>
              <a:t>Reprise (review)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/>
              <a:t>Chez nous. La maison, les meubles (house, furniture)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/>
              <a:t>La nourriture (food)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/>
              <a:t>La santé (health)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/>
              <a:t>La technologie (technology)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/>
              <a:t>En ville (in the city)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/>
              <a:t>L’avenir et les métiers (professions)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/>
              <a:t>L’espace vert (environment)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/>
              <a:t>Les arts (art)</a:t>
            </a:r>
            <a:endParaRPr sz="1700"/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6128" y="1854750"/>
            <a:ext cx="2440655" cy="270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324475" y="148225"/>
            <a:ext cx="7926000" cy="13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What we are going to learn this year with French 3 students?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Ressentir</a:t>
            </a:r>
            <a:r>
              <a:rPr lang="en" sz="1600"/>
              <a:t> et vivre. Les pays </a:t>
            </a:r>
            <a:r>
              <a:rPr lang="en" sz="1600"/>
              <a:t>francophones</a:t>
            </a:r>
            <a:r>
              <a:rPr lang="en" sz="1600"/>
              <a:t>. La France et les États-Unis.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Habiter en ville.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L’influence des médias. Le Québec.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Les valeurs des idées. La justice et la politique. Les Antilles.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La </a:t>
            </a:r>
            <a:r>
              <a:rPr lang="en" sz="1600"/>
              <a:t>société</a:t>
            </a:r>
            <a:r>
              <a:rPr lang="en" sz="1600"/>
              <a:t> en </a:t>
            </a:r>
            <a:r>
              <a:rPr lang="en" sz="1600"/>
              <a:t>évolution</a:t>
            </a:r>
            <a:r>
              <a:rPr lang="en" sz="1600"/>
              <a:t>. L’Afrique de l’Ouest.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Les génération qui bougent. L’Afrique du Nord.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Perspective de travail.L’Afrique Central.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S’evader et s’amuser. L’Océan Indien.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Les richesses naturelles.La Polynésie française. </a:t>
            </a:r>
            <a:endParaRPr sz="1600"/>
          </a:p>
        </p:txBody>
      </p:sp>
      <p:pic>
        <p:nvPicPr>
          <p:cNvPr id="114" name="Google Shape;11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7245" y="2437975"/>
            <a:ext cx="1702405" cy="20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type="ctrTitle"/>
          </p:nvPr>
        </p:nvSpPr>
        <p:spPr>
          <a:xfrm>
            <a:off x="311700" y="744575"/>
            <a:ext cx="8520600" cy="10107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Platform: </a:t>
            </a:r>
            <a:endParaRPr/>
          </a:p>
        </p:txBody>
      </p:sp>
      <p:sp>
        <p:nvSpPr>
          <p:cNvPr id="120" name="Google Shape;120;p21"/>
          <p:cNvSpPr txBox="1"/>
          <p:nvPr>
            <p:ph idx="1" type="subTitle"/>
          </p:nvPr>
        </p:nvSpPr>
        <p:spPr>
          <a:xfrm>
            <a:off x="311700" y="2373300"/>
            <a:ext cx="8520600" cy="1686000"/>
          </a:xfrm>
          <a:prstGeom prst="rect">
            <a:avLst/>
          </a:prstGeom>
          <a:solidFill>
            <a:srgbClr val="A4C2F4"/>
          </a:solidFill>
          <a:effectLst>
            <a:outerShdw blurRad="57150" rotWithShape="0" algn="bl" dir="5880000" dist="19050">
              <a:schemeClr val="dk2">
                <a:alpha val="50000"/>
              </a:scheme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GOOGLE CLASSROOM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GOOGLE MEET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ctrTitle"/>
          </p:nvPr>
        </p:nvSpPr>
        <p:spPr>
          <a:xfrm>
            <a:off x="222500" y="372700"/>
            <a:ext cx="8520600" cy="9663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Resources:</a:t>
            </a:r>
            <a:endParaRPr/>
          </a:p>
        </p:txBody>
      </p:sp>
      <p:sp>
        <p:nvSpPr>
          <p:cNvPr id="126" name="Google Shape;126;p22"/>
          <p:cNvSpPr txBox="1"/>
          <p:nvPr>
            <p:ph idx="1" type="subTitle"/>
          </p:nvPr>
        </p:nvSpPr>
        <p:spPr>
          <a:xfrm>
            <a:off x="222500" y="1659700"/>
            <a:ext cx="8520600" cy="3083400"/>
          </a:xfrm>
          <a:prstGeom prst="rect">
            <a:avLst/>
          </a:prstGeom>
          <a:ln cap="flat" cmpd="sng" w="9525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n" sz="2600"/>
              <a:t>VHLcentral.</a:t>
            </a:r>
            <a:r>
              <a:rPr lang="en" sz="2600"/>
              <a:t> </a:t>
            </a:r>
            <a:r>
              <a:rPr i="1" lang="en" sz="2600"/>
              <a:t>D’accord! 1(review), 2 or 3</a:t>
            </a:r>
            <a:r>
              <a:rPr lang="en" sz="2600"/>
              <a:t> book online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n" sz="2600"/>
              <a:t>Reverso Dictionary</a:t>
            </a:r>
            <a:endParaRPr b="1"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n" sz="2600"/>
              <a:t>Quizlet</a:t>
            </a:r>
            <a:endParaRPr b="1"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n" sz="2600"/>
              <a:t>Kahoot</a:t>
            </a:r>
            <a:endParaRPr b="1"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n" sz="2600"/>
              <a:t>Interactive activities online</a:t>
            </a:r>
            <a:endParaRPr b="1"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b="1" lang="en" sz="2600"/>
              <a:t>Duolingo </a:t>
            </a:r>
            <a:r>
              <a:rPr lang="en" sz="2600"/>
              <a:t>for </a:t>
            </a:r>
            <a:r>
              <a:rPr lang="en" sz="2600"/>
              <a:t>individual</a:t>
            </a:r>
            <a:r>
              <a:rPr lang="en" sz="2600"/>
              <a:t> practice.</a:t>
            </a:r>
            <a:endParaRPr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/>
          <p:nvPr>
            <p:ph type="ctrTitle"/>
          </p:nvPr>
        </p:nvSpPr>
        <p:spPr>
          <a:xfrm>
            <a:off x="222525" y="328350"/>
            <a:ext cx="8520600" cy="9066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expectations:</a:t>
            </a:r>
            <a:endParaRPr/>
          </a:p>
        </p:txBody>
      </p:sp>
      <p:sp>
        <p:nvSpPr>
          <p:cNvPr id="132" name="Google Shape;132;p23"/>
          <p:cNvSpPr txBox="1"/>
          <p:nvPr>
            <p:ph idx="1" type="subTitle"/>
          </p:nvPr>
        </p:nvSpPr>
        <p:spPr>
          <a:xfrm>
            <a:off x="163050" y="1487650"/>
            <a:ext cx="8520600" cy="33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Daily attendance with </a:t>
            </a:r>
            <a:r>
              <a:rPr lang="en" sz="2000" u="sng"/>
              <a:t>camera on</a:t>
            </a:r>
            <a:endParaRPr sz="2000" u="sng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Classwork and homework completed on time (</a:t>
            </a:r>
            <a:r>
              <a:rPr lang="en" sz="2000" u="sng"/>
              <a:t>I grade every day</a:t>
            </a:r>
            <a:r>
              <a:rPr lang="en" sz="2000"/>
              <a:t>)</a:t>
            </a:r>
            <a:endParaRPr sz="20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Don’t be scared to make a mistake, we all are learning!</a:t>
            </a:r>
            <a:endParaRPr sz="20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</a:t>
            </a:r>
            <a:r>
              <a:rPr lang="en" sz="2000"/>
              <a:t>epeat words and phrases, it is a foreign language!</a:t>
            </a:r>
            <a:endParaRPr sz="20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DO NOT use Google Translator to complete your translation work (it is a </a:t>
            </a:r>
            <a:r>
              <a:rPr lang="en" sz="2000"/>
              <a:t>plagiarism</a:t>
            </a:r>
            <a:r>
              <a:rPr lang="en" sz="2000"/>
              <a:t>). Use Reverso Dictionary instead.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u="sn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4"/>
          <p:cNvSpPr txBox="1"/>
          <p:nvPr>
            <p:ph type="ctrTitle"/>
          </p:nvPr>
        </p:nvSpPr>
        <p:spPr>
          <a:xfrm>
            <a:off x="311700" y="194225"/>
            <a:ext cx="8520600" cy="877200"/>
          </a:xfrm>
          <a:prstGeom prst="rect">
            <a:avLst/>
          </a:prstGeom>
          <a:solidFill>
            <a:srgbClr val="A4C2F4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Student Expectations during </a:t>
            </a:r>
            <a:r>
              <a:rPr lang="en" sz="3400"/>
              <a:t>Google Meet:</a:t>
            </a:r>
            <a:r>
              <a:rPr lang="en" sz="3200"/>
              <a:t> </a:t>
            </a:r>
            <a:endParaRPr sz="3200"/>
          </a:p>
        </p:txBody>
      </p:sp>
      <p:sp>
        <p:nvSpPr>
          <p:cNvPr id="138" name="Google Shape;138;p24"/>
          <p:cNvSpPr txBox="1"/>
          <p:nvPr>
            <p:ph idx="1" type="subTitle"/>
          </p:nvPr>
        </p:nvSpPr>
        <p:spPr>
          <a:xfrm>
            <a:off x="2140825" y="1234925"/>
            <a:ext cx="6615300" cy="352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Before you start 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❏ Gather your materials: device, papers, pencil/pen.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❏ Find a spot without distractions.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❏ General expectation: If it wouldn’t be appropriate in the classroom, it isn’t appropriate in the meeting.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❏ Be on time.</a:t>
            </a:r>
            <a:endParaRPr/>
          </a:p>
        </p:txBody>
      </p:sp>
      <p:pic>
        <p:nvPicPr>
          <p:cNvPr id="139" name="Google Shape;13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958000"/>
            <a:ext cx="1576400" cy="15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