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58" r:id="rId5"/>
    <p:sldId id="262" r:id="rId6"/>
    <p:sldId id="261" r:id="rId7"/>
    <p:sldId id="260" r:id="rId8"/>
    <p:sldId id="259" r:id="rId9"/>
    <p:sldId id="263" r:id="rId10"/>
    <p:sldId id="264" r:id="rId11"/>
    <p:sldId id="265"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10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71185DC-2BEF-4204-A5EC-3F98CA42270C}" type="datetimeFigureOut">
              <a:rPr lang="en-US" smtClean="0"/>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0E78E0-E42D-4CB5-8020-BCC53DB023DF}" type="slidenum">
              <a:rPr lang="en-US" smtClean="0"/>
              <a:t>‹#›</a:t>
            </a:fld>
            <a:endParaRPr lang="en-US"/>
          </a:p>
        </p:txBody>
      </p:sp>
    </p:spTree>
    <p:extLst>
      <p:ext uri="{BB962C8B-B14F-4D97-AF65-F5344CB8AC3E}">
        <p14:creationId xmlns:p14="http://schemas.microsoft.com/office/powerpoint/2010/main" val="1871985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1185DC-2BEF-4204-A5EC-3F98CA42270C}" type="datetimeFigureOut">
              <a:rPr lang="en-US" smtClean="0"/>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0E78E0-E42D-4CB5-8020-BCC53DB023DF}" type="slidenum">
              <a:rPr lang="en-US" smtClean="0"/>
              <a:t>‹#›</a:t>
            </a:fld>
            <a:endParaRPr lang="en-US"/>
          </a:p>
        </p:txBody>
      </p:sp>
    </p:spTree>
    <p:extLst>
      <p:ext uri="{BB962C8B-B14F-4D97-AF65-F5344CB8AC3E}">
        <p14:creationId xmlns:p14="http://schemas.microsoft.com/office/powerpoint/2010/main" val="4289369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1185DC-2BEF-4204-A5EC-3F98CA42270C}" type="datetimeFigureOut">
              <a:rPr lang="en-US" smtClean="0"/>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0E78E0-E42D-4CB5-8020-BCC53DB023DF}" type="slidenum">
              <a:rPr lang="en-US" smtClean="0"/>
              <a:t>‹#›</a:t>
            </a:fld>
            <a:endParaRPr lang="en-US"/>
          </a:p>
        </p:txBody>
      </p:sp>
    </p:spTree>
    <p:extLst>
      <p:ext uri="{BB962C8B-B14F-4D97-AF65-F5344CB8AC3E}">
        <p14:creationId xmlns:p14="http://schemas.microsoft.com/office/powerpoint/2010/main" val="4062957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1185DC-2BEF-4204-A5EC-3F98CA42270C}" type="datetimeFigureOut">
              <a:rPr lang="en-US" smtClean="0"/>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0E78E0-E42D-4CB5-8020-BCC53DB023DF}" type="slidenum">
              <a:rPr lang="en-US" smtClean="0"/>
              <a:t>‹#›</a:t>
            </a:fld>
            <a:endParaRPr lang="en-US"/>
          </a:p>
        </p:txBody>
      </p:sp>
    </p:spTree>
    <p:extLst>
      <p:ext uri="{BB962C8B-B14F-4D97-AF65-F5344CB8AC3E}">
        <p14:creationId xmlns:p14="http://schemas.microsoft.com/office/powerpoint/2010/main" val="3334178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71185DC-2BEF-4204-A5EC-3F98CA42270C}" type="datetimeFigureOut">
              <a:rPr lang="en-US" smtClean="0"/>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0E78E0-E42D-4CB5-8020-BCC53DB023DF}" type="slidenum">
              <a:rPr lang="en-US" smtClean="0"/>
              <a:t>‹#›</a:t>
            </a:fld>
            <a:endParaRPr lang="en-US"/>
          </a:p>
        </p:txBody>
      </p:sp>
    </p:spTree>
    <p:extLst>
      <p:ext uri="{BB962C8B-B14F-4D97-AF65-F5344CB8AC3E}">
        <p14:creationId xmlns:p14="http://schemas.microsoft.com/office/powerpoint/2010/main" val="3615551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71185DC-2BEF-4204-A5EC-3F98CA42270C}" type="datetimeFigureOut">
              <a:rPr lang="en-US" smtClean="0"/>
              <a:t>9/22/2020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0E78E0-E42D-4CB5-8020-BCC53DB023DF}" type="slidenum">
              <a:rPr lang="en-US" smtClean="0"/>
              <a:t>‹#›</a:t>
            </a:fld>
            <a:endParaRPr lang="en-US"/>
          </a:p>
        </p:txBody>
      </p:sp>
    </p:spTree>
    <p:extLst>
      <p:ext uri="{BB962C8B-B14F-4D97-AF65-F5344CB8AC3E}">
        <p14:creationId xmlns:p14="http://schemas.microsoft.com/office/powerpoint/2010/main" val="3820030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1185DC-2BEF-4204-A5EC-3F98CA42270C}" type="datetimeFigureOut">
              <a:rPr lang="en-US" smtClean="0"/>
              <a:t>9/22/2020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0E78E0-E42D-4CB5-8020-BCC53DB023DF}" type="slidenum">
              <a:rPr lang="en-US" smtClean="0"/>
              <a:t>‹#›</a:t>
            </a:fld>
            <a:endParaRPr lang="en-US"/>
          </a:p>
        </p:txBody>
      </p:sp>
    </p:spTree>
    <p:extLst>
      <p:ext uri="{BB962C8B-B14F-4D97-AF65-F5344CB8AC3E}">
        <p14:creationId xmlns:p14="http://schemas.microsoft.com/office/powerpoint/2010/main" val="2585303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1185DC-2BEF-4204-A5EC-3F98CA42270C}" type="datetimeFigureOut">
              <a:rPr lang="en-US" smtClean="0"/>
              <a:t>9/22/2020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0E78E0-E42D-4CB5-8020-BCC53DB023DF}" type="slidenum">
              <a:rPr lang="en-US" smtClean="0"/>
              <a:t>‹#›</a:t>
            </a:fld>
            <a:endParaRPr lang="en-US"/>
          </a:p>
        </p:txBody>
      </p:sp>
    </p:spTree>
    <p:extLst>
      <p:ext uri="{BB962C8B-B14F-4D97-AF65-F5344CB8AC3E}">
        <p14:creationId xmlns:p14="http://schemas.microsoft.com/office/powerpoint/2010/main" val="2193662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1185DC-2BEF-4204-A5EC-3F98CA42270C}" type="datetimeFigureOut">
              <a:rPr lang="en-US" smtClean="0"/>
              <a:t>9/22/2020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0E78E0-E42D-4CB5-8020-BCC53DB023DF}" type="slidenum">
              <a:rPr lang="en-US" smtClean="0"/>
              <a:t>‹#›</a:t>
            </a:fld>
            <a:endParaRPr lang="en-US"/>
          </a:p>
        </p:txBody>
      </p:sp>
    </p:spTree>
    <p:extLst>
      <p:ext uri="{BB962C8B-B14F-4D97-AF65-F5344CB8AC3E}">
        <p14:creationId xmlns:p14="http://schemas.microsoft.com/office/powerpoint/2010/main" val="3433362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71185DC-2BEF-4204-A5EC-3F98CA42270C}" type="datetimeFigureOut">
              <a:rPr lang="en-US" smtClean="0"/>
              <a:t>9/22/2020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0E78E0-E42D-4CB5-8020-BCC53DB023DF}" type="slidenum">
              <a:rPr lang="en-US" smtClean="0"/>
              <a:t>‹#›</a:t>
            </a:fld>
            <a:endParaRPr lang="en-US"/>
          </a:p>
        </p:txBody>
      </p:sp>
    </p:spTree>
    <p:extLst>
      <p:ext uri="{BB962C8B-B14F-4D97-AF65-F5344CB8AC3E}">
        <p14:creationId xmlns:p14="http://schemas.microsoft.com/office/powerpoint/2010/main" val="2774714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71185DC-2BEF-4204-A5EC-3F98CA42270C}" type="datetimeFigureOut">
              <a:rPr lang="en-US" smtClean="0"/>
              <a:t>9/22/2020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0E78E0-E42D-4CB5-8020-BCC53DB023DF}" type="slidenum">
              <a:rPr lang="en-US" smtClean="0"/>
              <a:t>‹#›</a:t>
            </a:fld>
            <a:endParaRPr lang="en-US"/>
          </a:p>
        </p:txBody>
      </p:sp>
    </p:spTree>
    <p:extLst>
      <p:ext uri="{BB962C8B-B14F-4D97-AF65-F5344CB8AC3E}">
        <p14:creationId xmlns:p14="http://schemas.microsoft.com/office/powerpoint/2010/main" val="457565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185DC-2BEF-4204-A5EC-3F98CA42270C}" type="datetimeFigureOut">
              <a:rPr lang="en-US" smtClean="0"/>
              <a:t>9/22/2020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0E78E0-E42D-4CB5-8020-BCC53DB023DF}" type="slidenum">
              <a:rPr lang="en-US" smtClean="0"/>
              <a:t>‹#›</a:t>
            </a:fld>
            <a:endParaRPr lang="en-US"/>
          </a:p>
        </p:txBody>
      </p:sp>
    </p:spTree>
    <p:extLst>
      <p:ext uri="{BB962C8B-B14F-4D97-AF65-F5344CB8AC3E}">
        <p14:creationId xmlns:p14="http://schemas.microsoft.com/office/powerpoint/2010/main" val="4037204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illClark@paps.net" TargetMode="External"/><Relationship Id="rId2" Type="http://schemas.openxmlformats.org/officeDocument/2006/relationships/hyperlink" Target="mailto:Raymkonopka@paps.net" TargetMode="External"/><Relationship Id="rId1" Type="http://schemas.openxmlformats.org/officeDocument/2006/relationships/slideLayout" Target="../slideLayouts/slideLayout1.xml"/><Relationship Id="rId5" Type="http://schemas.openxmlformats.org/officeDocument/2006/relationships/hyperlink" Target="mailto:LisaOrson@paps.net" TargetMode="External"/><Relationship Id="rId4" Type="http://schemas.openxmlformats.org/officeDocument/2006/relationships/hyperlink" Target="mailto:DamoClark@paps.ne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Welcome to Geometry</a:t>
            </a:r>
            <a:endParaRPr lang="en-US" dirty="0"/>
          </a:p>
        </p:txBody>
      </p:sp>
      <p:sp>
        <p:nvSpPr>
          <p:cNvPr id="3" name="Subtitle 2"/>
          <p:cNvSpPr>
            <a:spLocks noGrp="1"/>
          </p:cNvSpPr>
          <p:nvPr>
            <p:ph type="subTitle" idx="1"/>
          </p:nvPr>
        </p:nvSpPr>
        <p:spPr/>
        <p:txBody>
          <a:bodyPr>
            <a:normAutofit fontScale="77500" lnSpcReduction="20000"/>
          </a:bodyPr>
          <a:lstStyle/>
          <a:p>
            <a:r>
              <a:rPr lang="en-US" dirty="0" smtClean="0"/>
              <a:t>Mr. </a:t>
            </a:r>
            <a:r>
              <a:rPr lang="en-US" dirty="0" err="1" smtClean="0"/>
              <a:t>Konopka</a:t>
            </a:r>
            <a:r>
              <a:rPr lang="en-US" dirty="0" smtClean="0"/>
              <a:t>, Mr. W. Clark, Mr. D Clark</a:t>
            </a:r>
          </a:p>
          <a:p>
            <a:r>
              <a:rPr lang="en-US" dirty="0" smtClean="0">
                <a:hlinkClick r:id="rId2"/>
              </a:rPr>
              <a:t>Raymkonopka@paps.net</a:t>
            </a:r>
            <a:endParaRPr lang="en-US" dirty="0" smtClean="0"/>
          </a:p>
          <a:p>
            <a:r>
              <a:rPr lang="en-US" dirty="0" smtClean="0">
                <a:hlinkClick r:id="rId3"/>
              </a:rPr>
              <a:t>WillClark@paps.net</a:t>
            </a:r>
            <a:endParaRPr lang="en-US" dirty="0" smtClean="0"/>
          </a:p>
          <a:p>
            <a:r>
              <a:rPr lang="en-US" dirty="0" smtClean="0">
                <a:hlinkClick r:id="rId4"/>
              </a:rPr>
              <a:t>DamoClark@paps.net</a:t>
            </a:r>
            <a:endParaRPr lang="en-US" dirty="0" smtClean="0"/>
          </a:p>
          <a:p>
            <a:r>
              <a:rPr lang="en-US" dirty="0" smtClean="0">
                <a:hlinkClick r:id="rId5"/>
              </a:rPr>
              <a:t>LisaOrson@paps.net</a:t>
            </a:r>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9550417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Grades--------Classwork</a:t>
            </a:r>
            <a:endParaRPr lang="en-US" dirty="0"/>
          </a:p>
        </p:txBody>
      </p:sp>
      <p:sp>
        <p:nvSpPr>
          <p:cNvPr id="3" name="Content Placeholder 2"/>
          <p:cNvSpPr>
            <a:spLocks noGrp="1"/>
          </p:cNvSpPr>
          <p:nvPr>
            <p:ph idx="1"/>
          </p:nvPr>
        </p:nvSpPr>
        <p:spPr/>
        <p:txBody>
          <a:bodyPr/>
          <a:lstStyle/>
          <a:p>
            <a:r>
              <a:rPr lang="en-US" dirty="0" smtClean="0"/>
              <a:t>Class­work: This will consist of 30% of your quarter grade.</a:t>
            </a:r>
          </a:p>
          <a:p>
            <a:r>
              <a:rPr lang="en-US" dirty="0" smtClean="0"/>
              <a:t>Note checks: Notes must be completed for credit. You will be required to keep all notes from the class</a:t>
            </a:r>
          </a:p>
          <a:p>
            <a:r>
              <a:rPr lang="en-US" dirty="0" smtClean="0"/>
              <a:t>an organized way, through the use of a binder, notebook, or folder. It is up to you to keep these</a:t>
            </a:r>
          </a:p>
          <a:p>
            <a:endParaRPr lang="en-US" dirty="0"/>
          </a:p>
        </p:txBody>
      </p:sp>
    </p:spTree>
    <p:extLst>
      <p:ext uri="{BB962C8B-B14F-4D97-AF65-F5344CB8AC3E}">
        <p14:creationId xmlns:p14="http://schemas.microsoft.com/office/powerpoint/2010/main" val="1027097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Grading--------Homework</a:t>
            </a:r>
            <a:endParaRPr lang="en-US" dirty="0"/>
          </a:p>
        </p:txBody>
      </p:sp>
      <p:sp>
        <p:nvSpPr>
          <p:cNvPr id="3" name="Content Placeholder 2"/>
          <p:cNvSpPr>
            <a:spLocks noGrp="1"/>
          </p:cNvSpPr>
          <p:nvPr>
            <p:ph idx="1"/>
          </p:nvPr>
        </p:nvSpPr>
        <p:spPr/>
        <p:txBody>
          <a:bodyPr/>
          <a:lstStyle/>
          <a:p>
            <a:r>
              <a:rPr lang="en-US" dirty="0" smtClean="0"/>
              <a:t>Homework: This will consist of 10% of your quarter grade.</a:t>
            </a:r>
          </a:p>
          <a:p>
            <a:r>
              <a:rPr lang="en-US" dirty="0" smtClean="0"/>
              <a:t>● Homework will be checked and turned in at the beginning of each class.</a:t>
            </a:r>
          </a:p>
          <a:p>
            <a:r>
              <a:rPr lang="en-US" dirty="0" smtClean="0"/>
              <a:t>● Points will only be awarded if all homework is ATTEMPTED and necessary work is SHOWN!</a:t>
            </a:r>
          </a:p>
          <a:p>
            <a:r>
              <a:rPr lang="en-US" dirty="0" smtClean="0"/>
              <a:t>● No homework will be accepted after each unit test has been given.</a:t>
            </a:r>
          </a:p>
          <a:p>
            <a:endParaRPr lang="en-US" dirty="0"/>
          </a:p>
        </p:txBody>
      </p:sp>
      <p:pic>
        <p:nvPicPr>
          <p:cNvPr id="5" name="Picture 4"/>
          <p:cNvPicPr>
            <a:picLocks noChangeAspect="1"/>
          </p:cNvPicPr>
          <p:nvPr/>
        </p:nvPicPr>
        <p:blipFill>
          <a:blip r:embed="rId2"/>
          <a:stretch>
            <a:fillRect/>
          </a:stretch>
        </p:blipFill>
        <p:spPr>
          <a:xfrm>
            <a:off x="2912027" y="4743450"/>
            <a:ext cx="5381625" cy="2114550"/>
          </a:xfrm>
          <a:prstGeom prst="rect">
            <a:avLst/>
          </a:prstGeom>
          <a:noFill/>
        </p:spPr>
      </p:pic>
    </p:spTree>
    <p:extLst>
      <p:ext uri="{BB962C8B-B14F-4D97-AF65-F5344CB8AC3E}">
        <p14:creationId xmlns:p14="http://schemas.microsoft.com/office/powerpoint/2010/main" val="964835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Closing </a:t>
            </a:r>
            <a:endParaRPr lang="en-US" dirty="0"/>
          </a:p>
        </p:txBody>
      </p:sp>
      <p:sp>
        <p:nvSpPr>
          <p:cNvPr id="3" name="Content Placeholder 2"/>
          <p:cNvSpPr>
            <a:spLocks noGrp="1"/>
          </p:cNvSpPr>
          <p:nvPr>
            <p:ph idx="1"/>
          </p:nvPr>
        </p:nvSpPr>
        <p:spPr/>
        <p:txBody>
          <a:bodyPr>
            <a:normAutofit lnSpcReduction="10000"/>
          </a:bodyPr>
          <a:lstStyle/>
          <a:p>
            <a:r>
              <a:rPr lang="en-US" dirty="0" smtClean="0"/>
              <a:t>With this remote learning will be difficult in the beginning but we will make the best of it and get through this together.</a:t>
            </a:r>
          </a:p>
          <a:p>
            <a:r>
              <a:rPr lang="en-US" dirty="0" smtClean="0"/>
              <a:t>We will conduct ourselves in a professional manner regardless remote or in person.</a:t>
            </a:r>
          </a:p>
          <a:p>
            <a:r>
              <a:rPr lang="en-US" dirty="0" smtClean="0"/>
              <a:t>You a lot of opportunities to ask questions and email me </a:t>
            </a:r>
            <a:endParaRPr lang="en-US" dirty="0"/>
          </a:p>
          <a:p>
            <a:r>
              <a:rPr lang="en-US" dirty="0" smtClean="0"/>
              <a:t>Parents are able contact me at any time as long as I have my phone with me………which is all the time.</a:t>
            </a:r>
          </a:p>
          <a:p>
            <a:r>
              <a:rPr lang="en-US" dirty="0" smtClean="0"/>
              <a:t>I need parents to get involved to help make sure that there son/daughter is doing their work and coming to class….we can help accomplish this together.</a:t>
            </a:r>
            <a:endParaRPr lang="en-US" dirty="0"/>
          </a:p>
        </p:txBody>
      </p:sp>
    </p:spTree>
    <p:extLst>
      <p:ext uri="{BB962C8B-B14F-4D97-AF65-F5344CB8AC3E}">
        <p14:creationId xmlns:p14="http://schemas.microsoft.com/office/powerpoint/2010/main" val="3976681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this course is about…</a:t>
            </a:r>
            <a:endParaRPr lang="en-US" dirty="0"/>
          </a:p>
        </p:txBody>
      </p:sp>
      <p:sp>
        <p:nvSpPr>
          <p:cNvPr id="3" name="Content Placeholder 2"/>
          <p:cNvSpPr>
            <a:spLocks noGrp="1"/>
          </p:cNvSpPr>
          <p:nvPr>
            <p:ph idx="1"/>
          </p:nvPr>
        </p:nvSpPr>
        <p:spPr/>
        <p:txBody>
          <a:bodyPr/>
          <a:lstStyle/>
          <a:p>
            <a:r>
              <a:rPr lang="en-US" dirty="0" smtClean="0"/>
              <a:t>This course builds on the Algebra 1 skills with application of geometric principles to the physical world. </a:t>
            </a:r>
          </a:p>
          <a:p>
            <a:r>
              <a:rPr lang="en-US" dirty="0" smtClean="0"/>
              <a:t>The topics are fully aligned to Common Core and include coordinate geometry, plane geometry, along with an emphasis on inductive and numerical reasoning.</a:t>
            </a:r>
            <a:endParaRPr lang="en-US" dirty="0"/>
          </a:p>
        </p:txBody>
      </p:sp>
    </p:spTree>
    <p:extLst>
      <p:ext uri="{BB962C8B-B14F-4D97-AF65-F5344CB8AC3E}">
        <p14:creationId xmlns:p14="http://schemas.microsoft.com/office/powerpoint/2010/main" val="3720561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Teachers expect from their students</a:t>
            </a:r>
          </a:p>
        </p:txBody>
      </p:sp>
      <p:sp>
        <p:nvSpPr>
          <p:cNvPr id="3" name="Content Placeholder 2"/>
          <p:cNvSpPr>
            <a:spLocks noGrp="1"/>
          </p:cNvSpPr>
          <p:nvPr>
            <p:ph idx="1"/>
          </p:nvPr>
        </p:nvSpPr>
        <p:spPr/>
        <p:txBody>
          <a:bodyPr>
            <a:normAutofit fontScale="92500"/>
          </a:bodyPr>
          <a:lstStyle/>
          <a:p>
            <a:r>
              <a:rPr lang="en-US" dirty="0" smtClean="0"/>
              <a:t>1) Must attend classes with Monitors turned on and ready to learn. Failed to do so will result in a zero for the class.  Again please make sure that you are attending all of your classes! Attendance is being taken in Infinite Campus and you don’t want to have absences!</a:t>
            </a:r>
          </a:p>
          <a:p>
            <a:r>
              <a:rPr lang="en-US" dirty="0" smtClean="0"/>
              <a:t> 2) TECH ISSUES: If you are having technology issues (either Chromebook or Wi-Fi issues), please fill out this google form &amp; make sure to let your teachers know if you are having problems.</a:t>
            </a:r>
          </a:p>
          <a:p>
            <a:r>
              <a:rPr lang="en-US" dirty="0" smtClean="0"/>
              <a:t>3) All assignments assigned will me handed in the next day.) </a:t>
            </a:r>
          </a:p>
          <a:p>
            <a:r>
              <a:rPr lang="en-US" dirty="0" smtClean="0"/>
              <a:t>4) Use appropriate language in class; no swearing or name calling.</a:t>
            </a:r>
          </a:p>
          <a:p>
            <a:r>
              <a:rPr lang="en-US" dirty="0" smtClean="0"/>
              <a:t>5) Listen for directions; Again your full attention is requested during class.</a:t>
            </a:r>
            <a:endParaRPr lang="en-US" dirty="0"/>
          </a:p>
        </p:txBody>
      </p:sp>
    </p:spTree>
    <p:extLst>
      <p:ext uri="{BB962C8B-B14F-4D97-AF65-F5344CB8AC3E}">
        <p14:creationId xmlns:p14="http://schemas.microsoft.com/office/powerpoint/2010/main" val="1370913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Teachers expect from their students</a:t>
            </a:r>
          </a:p>
        </p:txBody>
      </p:sp>
      <p:sp>
        <p:nvSpPr>
          <p:cNvPr id="3" name="Content Placeholder 2"/>
          <p:cNvSpPr>
            <a:spLocks noGrp="1"/>
          </p:cNvSpPr>
          <p:nvPr>
            <p:ph idx="1"/>
          </p:nvPr>
        </p:nvSpPr>
        <p:spPr/>
        <p:txBody>
          <a:bodyPr>
            <a:normAutofit lnSpcReduction="10000"/>
          </a:bodyPr>
          <a:lstStyle/>
          <a:p>
            <a:r>
              <a:rPr lang="en-US" dirty="0" smtClean="0"/>
              <a:t>6) CAMERAS: Unlike last year, cameras will be required to be ON during instructional time.  This is mandatory and you will lose credit for the  class if you do not have it on.  If there is a specific day where this isn’t possible, please reach out to me.</a:t>
            </a:r>
          </a:p>
          <a:p>
            <a:r>
              <a:rPr lang="en-US" dirty="0"/>
              <a:t>7</a:t>
            </a:r>
            <a:r>
              <a:rPr lang="en-US" dirty="0" smtClean="0"/>
              <a:t>) Stay Connected</a:t>
            </a:r>
          </a:p>
          <a:p>
            <a:r>
              <a:rPr lang="en-US" dirty="0" smtClean="0"/>
              <a:t> 8) Make sure that you are following us on Instagram for updates, shout    outs, and more!</a:t>
            </a:r>
          </a:p>
          <a:p>
            <a:pPr marL="0" indent="0">
              <a:buNone/>
            </a:pPr>
            <a:r>
              <a:rPr lang="en-US" dirty="0" smtClean="0"/>
              <a:t>9) I want you to enjoy the learning process and understand that mistakes are meant to be learned from.</a:t>
            </a:r>
          </a:p>
          <a:p>
            <a:pPr marL="0" indent="0">
              <a:buNone/>
            </a:pPr>
            <a:r>
              <a:rPr lang="en-US" dirty="0" smtClean="0"/>
              <a:t>10) All Rules in the Student Handbook apply!</a:t>
            </a:r>
          </a:p>
          <a:p>
            <a:pPr marL="0" indent="0">
              <a:buNone/>
            </a:pPr>
            <a:endParaRPr lang="en-US" dirty="0"/>
          </a:p>
        </p:txBody>
      </p:sp>
    </p:spTree>
    <p:extLst>
      <p:ext uri="{BB962C8B-B14F-4D97-AF65-F5344CB8AC3E}">
        <p14:creationId xmlns:p14="http://schemas.microsoft.com/office/powerpoint/2010/main" val="938264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Students can expect from their teacher</a:t>
            </a:r>
            <a:endParaRPr lang="en-US" dirty="0"/>
          </a:p>
        </p:txBody>
      </p:sp>
      <p:sp>
        <p:nvSpPr>
          <p:cNvPr id="3" name="Content Placeholder 2"/>
          <p:cNvSpPr>
            <a:spLocks noGrp="1"/>
          </p:cNvSpPr>
          <p:nvPr>
            <p:ph idx="1"/>
          </p:nvPr>
        </p:nvSpPr>
        <p:spPr/>
        <p:txBody>
          <a:bodyPr/>
          <a:lstStyle/>
          <a:p>
            <a:r>
              <a:rPr lang="en-US" dirty="0" smtClean="0"/>
              <a:t>You can expect your teacher will keep you informed as to your class grades; to contact your parents if problems (infinite campus, phone, email, progress reports)</a:t>
            </a:r>
          </a:p>
          <a:p>
            <a:r>
              <a:rPr lang="en-US" dirty="0" smtClean="0"/>
              <a:t>develop in class; to be present after school to help; </a:t>
            </a:r>
          </a:p>
          <a:p>
            <a:r>
              <a:rPr lang="en-US" dirty="0" smtClean="0"/>
              <a:t>to conduct themselves in a professional manner; </a:t>
            </a:r>
          </a:p>
          <a:p>
            <a:r>
              <a:rPr lang="en-US" dirty="0" smtClean="0"/>
              <a:t>to be knowledgeable about the material being covered; and to provide each student with the same educational opportunities.</a:t>
            </a:r>
          </a:p>
          <a:p>
            <a:endParaRPr lang="en-US" dirty="0"/>
          </a:p>
        </p:txBody>
      </p:sp>
    </p:spTree>
    <p:extLst>
      <p:ext uri="{BB962C8B-B14F-4D97-AF65-F5344CB8AC3E}">
        <p14:creationId xmlns:p14="http://schemas.microsoft.com/office/powerpoint/2010/main" val="1935310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Cheating in the class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If there is any evidence of cheating, you will receive a zero for that work. Your parents and administrator will be notified concerning your conduct.</a:t>
            </a:r>
            <a:endParaRPr lang="en-US" dirty="0"/>
          </a:p>
          <a:p>
            <a:pPr marL="0" indent="0">
              <a:buNone/>
            </a:pPr>
            <a:r>
              <a:rPr lang="en-US" dirty="0" smtClean="0"/>
              <a:t>Cheating consists of:</a:t>
            </a:r>
          </a:p>
          <a:p>
            <a:pPr marL="0" indent="0">
              <a:buNone/>
            </a:pPr>
            <a:r>
              <a:rPr lang="en-US" dirty="0" smtClean="0"/>
              <a:t> ● Copying another students work</a:t>
            </a:r>
          </a:p>
          <a:p>
            <a:pPr marL="0" indent="0">
              <a:buNone/>
            </a:pPr>
            <a:r>
              <a:rPr lang="en-US" dirty="0" smtClean="0"/>
              <a:t> ● Taking a picture of material to try to use on an exam</a:t>
            </a:r>
          </a:p>
          <a:p>
            <a:pPr marL="0" indent="0">
              <a:buNone/>
            </a:pPr>
            <a:r>
              <a:rPr lang="en-US" dirty="0" smtClean="0"/>
              <a:t> ● Having another student complete your work </a:t>
            </a:r>
          </a:p>
          <a:p>
            <a:r>
              <a:rPr lang="en-US" dirty="0" smtClean="0"/>
              <a:t> “Helping” another student complete an exam</a:t>
            </a:r>
          </a:p>
          <a:p>
            <a:pPr marL="0" indent="0">
              <a:buNone/>
            </a:pPr>
            <a:endParaRPr lang="en-US" dirty="0"/>
          </a:p>
        </p:txBody>
      </p:sp>
    </p:spTree>
    <p:extLst>
      <p:ext uri="{BB962C8B-B14F-4D97-AF65-F5344CB8AC3E}">
        <p14:creationId xmlns:p14="http://schemas.microsoft.com/office/powerpoint/2010/main" val="3719823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 work will be posted on Google Classroom</a:t>
            </a:r>
            <a:endParaRPr lang="en-US" dirty="0"/>
          </a:p>
        </p:txBody>
      </p:sp>
      <p:sp>
        <p:nvSpPr>
          <p:cNvPr id="3" name="Content Placeholder 2"/>
          <p:cNvSpPr>
            <a:spLocks noGrp="1"/>
          </p:cNvSpPr>
          <p:nvPr>
            <p:ph idx="1"/>
          </p:nvPr>
        </p:nvSpPr>
        <p:spPr/>
        <p:txBody>
          <a:bodyPr/>
          <a:lstStyle/>
          <a:p>
            <a:r>
              <a:rPr lang="en-US" dirty="0" smtClean="0"/>
              <a:t>Pay attention to the dates on our google classroom</a:t>
            </a:r>
          </a:p>
          <a:p>
            <a:r>
              <a:rPr lang="en-US" dirty="0" smtClean="0"/>
              <a:t>If you are having any difficulty with the assignment you can send me a private comment or email and I will get to you as soon as I can.</a:t>
            </a:r>
          </a:p>
          <a:p>
            <a:r>
              <a:rPr lang="en-US" dirty="0" smtClean="0"/>
              <a:t>If I am unable to assist you ( which would be highly unlikely) I will refer you to another math teacher that can help</a:t>
            </a:r>
          </a:p>
          <a:p>
            <a:r>
              <a:rPr lang="en-US" dirty="0" smtClean="0"/>
              <a:t>Some assignments will be done the next do before class and some may be due on the next day no later than 11:59 pm</a:t>
            </a:r>
          </a:p>
          <a:p>
            <a:r>
              <a:rPr lang="en-US" dirty="0" smtClean="0"/>
              <a:t>Most of the assignments will be on video.</a:t>
            </a:r>
          </a:p>
          <a:p>
            <a:endParaRPr lang="en-US" dirty="0"/>
          </a:p>
        </p:txBody>
      </p:sp>
    </p:spTree>
    <p:extLst>
      <p:ext uri="{BB962C8B-B14F-4D97-AF65-F5344CB8AC3E}">
        <p14:creationId xmlns:p14="http://schemas.microsoft.com/office/powerpoint/2010/main" val="4244873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Grading policy</a:t>
            </a:r>
            <a:endParaRPr lang="en-US" dirty="0"/>
          </a:p>
        </p:txBody>
      </p:sp>
      <p:sp>
        <p:nvSpPr>
          <p:cNvPr id="3" name="Content Placeholder 2"/>
          <p:cNvSpPr>
            <a:spLocks noGrp="1"/>
          </p:cNvSpPr>
          <p:nvPr>
            <p:ph idx="1"/>
          </p:nvPr>
        </p:nvSpPr>
        <p:spPr/>
        <p:txBody>
          <a:bodyPr/>
          <a:lstStyle/>
          <a:p>
            <a:r>
              <a:rPr lang="en-US" dirty="0" smtClean="0"/>
              <a:t>60% Quizzes/Tests  </a:t>
            </a:r>
          </a:p>
          <a:p>
            <a:r>
              <a:rPr lang="en-US" dirty="0" smtClean="0"/>
              <a:t>30% Homework (lecture days I will count as homework)</a:t>
            </a:r>
          </a:p>
          <a:p>
            <a:r>
              <a:rPr lang="en-US" dirty="0" smtClean="0"/>
              <a:t>10% for class participation  (students must have monitors on and be 				        present at all times)</a:t>
            </a:r>
          </a:p>
          <a:p>
            <a:r>
              <a:rPr lang="en-US" dirty="0"/>
              <a:t> </a:t>
            </a:r>
            <a:r>
              <a:rPr lang="en-US" dirty="0" smtClean="0"/>
              <a:t> **if a student refuses to put on the monitor I will call the home to see why they are unable to do so.</a:t>
            </a:r>
          </a:p>
          <a:p>
            <a:endParaRPr lang="en-US" dirty="0"/>
          </a:p>
          <a:p>
            <a:r>
              <a:rPr lang="en-US" dirty="0" smtClean="0"/>
              <a:t>  **Kami, and Google Meet will play a very big part of this class</a:t>
            </a:r>
          </a:p>
          <a:p>
            <a:endParaRPr lang="en-US" dirty="0" smtClean="0"/>
          </a:p>
          <a:p>
            <a:pPr marL="0" indent="0">
              <a:buNone/>
            </a:pPr>
            <a:endParaRPr lang="en-US" dirty="0" smtClean="0"/>
          </a:p>
          <a:p>
            <a:endParaRPr lang="en-US" dirty="0"/>
          </a:p>
          <a:p>
            <a:endParaRPr lang="en-US" dirty="0"/>
          </a:p>
        </p:txBody>
      </p:sp>
    </p:spTree>
    <p:extLst>
      <p:ext uri="{BB962C8B-B14F-4D97-AF65-F5344CB8AC3E}">
        <p14:creationId xmlns:p14="http://schemas.microsoft.com/office/powerpoint/2010/main" val="2285763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Grading------Quizzes and Tests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Quizzes and Tests:  Quizzes and Tests will consist of 60% of your quarterly grade.</a:t>
            </a:r>
          </a:p>
          <a:p>
            <a:r>
              <a:rPr lang="en-US" dirty="0" smtClean="0"/>
              <a:t>● The day of the assessment will always be announced.</a:t>
            </a:r>
          </a:p>
          <a:p>
            <a:r>
              <a:rPr lang="en-US" dirty="0" smtClean="0"/>
              <a:t>● Students will be allowed to take an assessment for that chapter missing.</a:t>
            </a:r>
          </a:p>
          <a:p>
            <a:r>
              <a:rPr lang="en-US" dirty="0" smtClean="0"/>
              <a:t>You will have the next day.  Please note you may not have the same test.</a:t>
            </a:r>
          </a:p>
          <a:p>
            <a:r>
              <a:rPr lang="en-US" dirty="0" smtClean="0"/>
              <a:t>● A normal mathematical quiz will be given about halfway through each chapter or a section.</a:t>
            </a:r>
          </a:p>
          <a:p>
            <a:r>
              <a:rPr lang="en-US" dirty="0" smtClean="0"/>
              <a:t>● A vocabulary quiz will be given near the end of the chapter or on any section to assess your knowledge of new terminology in the course.</a:t>
            </a:r>
          </a:p>
          <a:p>
            <a:r>
              <a:rPr lang="en-US" dirty="0" smtClean="0"/>
              <a:t>● Tests will be at the end of the chapter and will cover material from that chapter, but may have some material from previous chapters.</a:t>
            </a:r>
          </a:p>
          <a:p>
            <a:endParaRPr lang="en-US" dirty="0"/>
          </a:p>
        </p:txBody>
      </p:sp>
    </p:spTree>
    <p:extLst>
      <p:ext uri="{BB962C8B-B14F-4D97-AF65-F5344CB8AC3E}">
        <p14:creationId xmlns:p14="http://schemas.microsoft.com/office/powerpoint/2010/main" val="14316106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1422</TotalTime>
  <Words>979</Words>
  <Application>Microsoft Office PowerPoint</Application>
  <PresentationFormat>Widescreen</PresentationFormat>
  <Paragraphs>73</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Welcome to Geometry</vt:lpstr>
      <vt:lpstr>What this course is about…</vt:lpstr>
      <vt:lpstr>What Teachers expect from their students</vt:lpstr>
      <vt:lpstr>What Teachers expect from their students</vt:lpstr>
      <vt:lpstr>What Students can expect from their teacher</vt:lpstr>
      <vt:lpstr>Cheating in the class</vt:lpstr>
      <vt:lpstr>All work will be posted on Google Classroom</vt:lpstr>
      <vt:lpstr>Grading policy</vt:lpstr>
      <vt:lpstr>Grading------Quizzes and Tests </vt:lpstr>
      <vt:lpstr>Grades--------Classwork</vt:lpstr>
      <vt:lpstr>Grading--------Homework</vt:lpstr>
      <vt:lpstr>Closing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Geometry</dc:title>
  <dc:creator>KONOPKA : RAYMOND</dc:creator>
  <cp:lastModifiedBy>KONOPKA : RAYMOND</cp:lastModifiedBy>
  <cp:revision>26</cp:revision>
  <dcterms:created xsi:type="dcterms:W3CDTF">2020-09-21T13:30:39Z</dcterms:created>
  <dcterms:modified xsi:type="dcterms:W3CDTF">2020-09-22T17:36:49Z</dcterms:modified>
</cp:coreProperties>
</file>